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2" autoAdjust="0"/>
    <p:restoredTop sz="94660"/>
  </p:normalViewPr>
  <p:slideViewPr>
    <p:cSldViewPr>
      <p:cViewPr varScale="1">
        <p:scale>
          <a:sx n="86" d="100"/>
          <a:sy n="86" d="100"/>
        </p:scale>
        <p:origin x="1334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11C90-078B-4419-B9E1-93C2BB8AEAEC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F516F-7754-478A-B79A-4376DF40E6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914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C74BD-4565-483F-8EE3-53FBF5FA83D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CDD8A-CD0C-4550-A252-5D0A0F19B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30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DD8A-CD0C-4550-A252-5D0A0F19B7E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273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DD8A-CD0C-4550-A252-5D0A0F19B7E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030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DD8A-CD0C-4550-A252-5D0A0F19B7E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899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DD8A-CD0C-4550-A252-5D0A0F19B7E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997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DD8A-CD0C-4550-A252-5D0A0F19B7E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754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DD8A-CD0C-4550-A252-5D0A0F19B7E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641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DD8A-CD0C-4550-A252-5D0A0F19B7E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059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CDD8A-CD0C-4550-A252-5D0A0F19B7E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7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67AF52E-090D-4743-B60D-5D7AA03DA670}" type="datetimeFigureOut">
              <a:rPr lang="cs-CZ" smtClean="0"/>
              <a:t>18.07.2022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44E658-5A78-43E1-9943-EC309CB1186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764704"/>
            <a:ext cx="8208912" cy="1224136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cs-CZ" sz="4800" dirty="0">
                <a:solidFill>
                  <a:srgbClr val="FF0000"/>
                </a:solidFill>
                <a:ea typeface="Batang" panose="02030600000101010101" pitchFamily="18" charset="-127"/>
                <a:cs typeface="Andalus" panose="02010000000000000000" pitchFamily="2" charset="-78"/>
              </a:rPr>
              <a:t>ÚSPORNÁ DOMÁCNOST</a:t>
            </a:r>
            <a:endParaRPr lang="cs-CZ" sz="4800" b="1" dirty="0">
              <a:solidFill>
                <a:srgbClr val="FF0000"/>
              </a:solidFill>
              <a:ea typeface="Batang" panose="02030600000101010101" pitchFamily="18" charset="-127"/>
              <a:cs typeface="Andalus" panose="02010000000000000000" pitchFamily="2" charset="-7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2233444"/>
            <a:ext cx="7560840" cy="3859851"/>
          </a:xfrm>
        </p:spPr>
        <p:txBody>
          <a:bodyPr>
            <a:normAutofit lnSpcReduction="10000"/>
          </a:bodyPr>
          <a:lstStyle/>
          <a:p>
            <a:r>
              <a:rPr lang="cs-CZ" sz="5400" b="1" dirty="0">
                <a:solidFill>
                  <a:srgbClr val="002060"/>
                </a:solidFill>
              </a:rPr>
              <a:t>2. 9. – 4. 9. 2022</a:t>
            </a:r>
            <a:endParaRPr lang="cs-CZ" sz="5400" dirty="0">
              <a:solidFill>
                <a:srgbClr val="002060"/>
              </a:solidFill>
            </a:endParaRPr>
          </a:p>
          <a:p>
            <a:endParaRPr lang="cs-CZ" b="1" dirty="0">
              <a:solidFill>
                <a:schemeClr val="accent2">
                  <a:lumMod val="50000"/>
                </a:schemeClr>
              </a:solidFill>
              <a:ea typeface="Batang" panose="02030600000101010101" pitchFamily="18" charset="-127"/>
              <a:cs typeface="Andalus" panose="02010000000000000000" pitchFamily="2" charset="-78"/>
            </a:endParaRPr>
          </a:p>
          <a:p>
            <a:endParaRPr lang="cs-CZ" dirty="0">
              <a:solidFill>
                <a:schemeClr val="accent2">
                  <a:lumMod val="50000"/>
                </a:schemeClr>
              </a:solidFill>
              <a:ea typeface="Batang" panose="02030600000101010101" pitchFamily="18" charset="-127"/>
              <a:cs typeface="Andalus" panose="02010000000000000000" pitchFamily="2" charset="-78"/>
            </a:endParaRPr>
          </a:p>
          <a:p>
            <a:endParaRPr lang="cs-CZ" dirty="0">
              <a:solidFill>
                <a:schemeClr val="accent2">
                  <a:lumMod val="50000"/>
                </a:schemeClr>
              </a:solidFill>
              <a:ea typeface="Batang" panose="02030600000101010101" pitchFamily="18" charset="-127"/>
              <a:cs typeface="Andalus" panose="02010000000000000000" pitchFamily="2" charset="-78"/>
            </a:endParaRPr>
          </a:p>
          <a:p>
            <a:r>
              <a:rPr lang="cs-CZ" dirty="0">
                <a:solidFill>
                  <a:schemeClr val="bg2">
                    <a:lumMod val="25000"/>
                  </a:schemeClr>
                </a:solidFill>
                <a:ea typeface="Batang" panose="02030600000101010101" pitchFamily="18" charset="-127"/>
                <a:cs typeface="Andalus" panose="02010000000000000000" pitchFamily="2" charset="-78"/>
              </a:rPr>
              <a:t>28. výstava moderního vytápění, </a:t>
            </a:r>
          </a:p>
          <a:p>
            <a:r>
              <a:rPr lang="cs-CZ" dirty="0">
                <a:solidFill>
                  <a:schemeClr val="bg2">
                    <a:lumMod val="25000"/>
                  </a:schemeClr>
                </a:solidFill>
                <a:ea typeface="Batang" panose="02030600000101010101" pitchFamily="18" charset="-127"/>
                <a:cs typeface="Andalus" panose="02010000000000000000" pitchFamily="2" charset="-78"/>
              </a:rPr>
              <a:t>bytového vybavení a nábytku</a:t>
            </a:r>
          </a:p>
          <a:p>
            <a:endParaRPr lang="cs-CZ" dirty="0">
              <a:solidFill>
                <a:schemeClr val="bg2">
                  <a:lumMod val="25000"/>
                </a:schemeClr>
              </a:solidFill>
              <a:ea typeface="Batang" panose="02030600000101010101" pitchFamily="18" charset="-127"/>
              <a:cs typeface="Andalus" panose="02010000000000000000" pitchFamily="2" charset="-78"/>
            </a:endParaRPr>
          </a:p>
          <a:p>
            <a:r>
              <a:rPr lang="cs-CZ" dirty="0">
                <a:solidFill>
                  <a:schemeClr val="bg2">
                    <a:lumMod val="25000"/>
                  </a:schemeClr>
                </a:solidFill>
                <a:ea typeface="Batang" panose="02030600000101010101" pitchFamily="18" charset="-127"/>
                <a:cs typeface="Andalus" panose="02010000000000000000" pitchFamily="2" charset="-78"/>
              </a:rPr>
              <a:t>ÚSPORNÁ DOMÁCNOST</a:t>
            </a:r>
            <a:endParaRPr lang="cs-CZ" b="1" dirty="0">
              <a:solidFill>
                <a:schemeClr val="accent2">
                  <a:lumMod val="50000"/>
                </a:schemeClr>
              </a:solidFill>
              <a:ea typeface="Batang" panose="02030600000101010101" pitchFamily="18" charset="-127"/>
              <a:cs typeface="Andalus" panose="02010000000000000000" pitchFamily="2" charset="-78"/>
            </a:endParaRPr>
          </a:p>
          <a:p>
            <a:endParaRPr lang="cs-CZ" b="1" dirty="0">
              <a:solidFill>
                <a:schemeClr val="accent2">
                  <a:lumMod val="50000"/>
                </a:schemeClr>
              </a:solidFill>
              <a:ea typeface="Batang" panose="02030600000101010101" pitchFamily="18" charset="-127"/>
              <a:cs typeface="Andalus" panose="02010000000000000000" pitchFamily="2" charset="-78"/>
            </a:endParaRPr>
          </a:p>
          <a:p>
            <a:endParaRPr lang="cs-CZ" b="1" dirty="0">
              <a:solidFill>
                <a:schemeClr val="accent2">
                  <a:lumMod val="50000"/>
                </a:schemeClr>
              </a:solidFill>
              <a:ea typeface="Batang" panose="02030600000101010101" pitchFamily="18" charset="-127"/>
              <a:cs typeface="Andalus" panose="02010000000000000000" pitchFamily="2" charset="-78"/>
            </a:endParaRPr>
          </a:p>
          <a:p>
            <a:r>
              <a:rPr lang="cs-CZ" b="1" dirty="0">
                <a:solidFill>
                  <a:srgbClr val="FF0000"/>
                </a:solidFill>
                <a:ea typeface="Batang" panose="02030600000101010101" pitchFamily="18" charset="-127"/>
                <a:cs typeface="Andalus" panose="02010000000000000000" pitchFamily="2" charset="-78"/>
              </a:rPr>
              <a:t>VÝSTAVIŠTĚ LYSÁ NAD LABEM</a:t>
            </a:r>
          </a:p>
          <a:p>
            <a:endParaRPr lang="cs-CZ" b="1" dirty="0">
              <a:solidFill>
                <a:schemeClr val="accent2">
                  <a:lumMod val="50000"/>
                </a:schemeClr>
              </a:solidFill>
              <a:ea typeface="Batang" panose="02030600000101010101" pitchFamily="18" charset="-127"/>
              <a:cs typeface="Andalus" panose="02010000000000000000" pitchFamily="2" charset="-7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514" y="4005064"/>
            <a:ext cx="1673724" cy="178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00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-1323528"/>
            <a:ext cx="10019456" cy="3257217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dirty="0">
                <a:solidFill>
                  <a:schemeClr val="bg2">
                    <a:lumMod val="25000"/>
                  </a:schemeClr>
                </a:solidFill>
              </a:rPr>
              <a:t>PROFIL VÝSTAVY ÚSPORNÁ DOMÁCNOST</a:t>
            </a:r>
            <a:br>
              <a:rPr lang="cs-CZ" sz="3200" dirty="0">
                <a:solidFill>
                  <a:schemeClr val="bg2">
                    <a:lumMod val="50000"/>
                  </a:schemeClr>
                </a:solidFill>
              </a:rPr>
            </a:br>
            <a:endParaRPr lang="cs-CZ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4176465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Energetické společnosti</a:t>
            </a:r>
          </a:p>
          <a:p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Úsporné domácnosti</a:t>
            </a:r>
          </a:p>
          <a:p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Úsporné vytápění</a:t>
            </a:r>
          </a:p>
          <a:p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Alternativní zdroje úspory</a:t>
            </a:r>
          </a:p>
          <a:p>
            <a:r>
              <a:rPr lang="cs-CZ" sz="1800" dirty="0">
                <a:solidFill>
                  <a:schemeClr val="bg2">
                    <a:lumMod val="50000"/>
                  </a:schemeClr>
                </a:solidFill>
              </a:rPr>
              <a:t>Vlastní výroba energie</a:t>
            </a:r>
          </a:p>
          <a:p>
            <a:endParaRPr lang="cs-CZ" sz="1800" dirty="0">
              <a:solidFill>
                <a:srgbClr val="FF0000"/>
              </a:solidFill>
            </a:endParaRPr>
          </a:p>
          <a:p>
            <a:endParaRPr lang="cs-CZ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FF0000"/>
                </a:solidFill>
              </a:rPr>
              <a:t>Partnerem akce je Ministerstvo průmyslu a obchodu, které zajistí poradenství pro občany ČR a drobné podnikatele. </a:t>
            </a: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FF0000"/>
                </a:solidFill>
              </a:rPr>
              <a:t>Nový program na úsporu domácnostem od MPO.</a:t>
            </a:r>
          </a:p>
          <a:p>
            <a:pPr marL="0" indent="0">
              <a:buNone/>
            </a:pPr>
            <a:endParaRPr lang="cs-CZ" sz="1900" dirty="0">
              <a:solidFill>
                <a:schemeClr val="bg2">
                  <a:lumMod val="50000"/>
                </a:schemeClr>
              </a:solidFill>
            </a:endParaRPr>
          </a:p>
          <a:p>
            <a:endParaRPr lang="cs-CZ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6984" y="1628609"/>
            <a:ext cx="2194190" cy="158436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348" y="1628608"/>
            <a:ext cx="2160055" cy="158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923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-1467544"/>
            <a:ext cx="8229600" cy="3257217"/>
          </a:xfrm>
        </p:spPr>
        <p:txBody>
          <a:bodyPr>
            <a:noAutofit/>
          </a:bodyPr>
          <a:lstStyle/>
          <a:p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dirty="0">
                <a:solidFill>
                  <a:schemeClr val="bg2">
                    <a:lumMod val="25000"/>
                  </a:schemeClr>
                </a:solidFill>
              </a:rPr>
              <a:t>PROFIL VÝSTAVY DOMOV A TEPLO</a:t>
            </a:r>
            <a:br>
              <a:rPr lang="cs-CZ" sz="2800" dirty="0">
                <a:solidFill>
                  <a:schemeClr val="bg2">
                    <a:lumMod val="50000"/>
                  </a:schemeClr>
                </a:solidFill>
              </a:rPr>
            </a:br>
            <a:endParaRPr lang="cs-CZ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4176465"/>
          </a:xfrm>
        </p:spPr>
        <p:txBody>
          <a:bodyPr>
            <a:normAutofit fontScale="85000" lnSpcReduction="20000"/>
          </a:bodyPr>
          <a:lstStyle/>
          <a:p>
            <a:r>
              <a:rPr lang="cs-CZ" sz="1900" dirty="0">
                <a:solidFill>
                  <a:srgbClr val="FF0000"/>
                </a:solidFill>
              </a:rPr>
              <a:t>Krby, krbové vložky</a:t>
            </a:r>
          </a:p>
          <a:p>
            <a:r>
              <a:rPr lang="cs-CZ" sz="1900" dirty="0">
                <a:solidFill>
                  <a:schemeClr val="bg2">
                    <a:lumMod val="50000"/>
                  </a:schemeClr>
                </a:solidFill>
              </a:rPr>
              <a:t>Kamna</a:t>
            </a:r>
          </a:p>
          <a:p>
            <a:r>
              <a:rPr lang="cs-CZ" sz="1900" dirty="0">
                <a:solidFill>
                  <a:srgbClr val="FF0000"/>
                </a:solidFill>
              </a:rPr>
              <a:t>Kotle </a:t>
            </a:r>
          </a:p>
          <a:p>
            <a:r>
              <a:rPr lang="cs-CZ" sz="1900" dirty="0">
                <a:solidFill>
                  <a:schemeClr val="bg2">
                    <a:lumMod val="50000"/>
                  </a:schemeClr>
                </a:solidFill>
              </a:rPr>
              <a:t>Ohřívače vody</a:t>
            </a:r>
          </a:p>
          <a:p>
            <a:r>
              <a:rPr lang="cs-CZ" sz="1900" dirty="0">
                <a:solidFill>
                  <a:srgbClr val="FF0000"/>
                </a:solidFill>
              </a:rPr>
              <a:t>Radiátory</a:t>
            </a:r>
          </a:p>
          <a:p>
            <a:r>
              <a:rPr lang="cs-CZ" sz="1900" dirty="0">
                <a:solidFill>
                  <a:schemeClr val="bg2">
                    <a:lumMod val="50000"/>
                  </a:schemeClr>
                </a:solidFill>
              </a:rPr>
              <a:t>Podlahové vytápění</a:t>
            </a:r>
          </a:p>
          <a:p>
            <a:r>
              <a:rPr lang="cs-CZ" sz="1900" dirty="0">
                <a:solidFill>
                  <a:srgbClr val="FF0000"/>
                </a:solidFill>
              </a:rPr>
              <a:t>Solární ohřev</a:t>
            </a:r>
          </a:p>
          <a:p>
            <a:endParaRPr lang="cs-CZ" sz="1900" dirty="0">
              <a:solidFill>
                <a:srgbClr val="FF0000"/>
              </a:solidFill>
            </a:endParaRPr>
          </a:p>
          <a:p>
            <a:endParaRPr lang="cs-CZ" sz="1900" dirty="0">
              <a:solidFill>
                <a:srgbClr val="FF0000"/>
              </a:solidFill>
            </a:endParaRPr>
          </a:p>
          <a:p>
            <a:r>
              <a:rPr lang="cs-CZ" sz="1900" dirty="0">
                <a:solidFill>
                  <a:schemeClr val="bg2">
                    <a:lumMod val="50000"/>
                  </a:schemeClr>
                </a:solidFill>
              </a:rPr>
              <a:t>Sedací soupravy</a:t>
            </a:r>
          </a:p>
          <a:p>
            <a:r>
              <a:rPr lang="cs-CZ" sz="1900" dirty="0">
                <a:solidFill>
                  <a:srgbClr val="FF0000"/>
                </a:solidFill>
              </a:rPr>
              <a:t>Kuchyně</a:t>
            </a:r>
          </a:p>
          <a:p>
            <a:r>
              <a:rPr lang="cs-CZ" sz="1900" dirty="0">
                <a:solidFill>
                  <a:schemeClr val="bg2">
                    <a:lumMod val="50000"/>
                  </a:schemeClr>
                </a:solidFill>
              </a:rPr>
              <a:t>Nábytek na míru</a:t>
            </a:r>
          </a:p>
          <a:p>
            <a:r>
              <a:rPr lang="cs-CZ" sz="1900" dirty="0">
                <a:solidFill>
                  <a:srgbClr val="FF0000"/>
                </a:solidFill>
              </a:rPr>
              <a:t>Postele</a:t>
            </a:r>
          </a:p>
          <a:p>
            <a:r>
              <a:rPr lang="cs-CZ" sz="1900" dirty="0">
                <a:solidFill>
                  <a:schemeClr val="bg2">
                    <a:lumMod val="50000"/>
                  </a:schemeClr>
                </a:solidFill>
              </a:rPr>
              <a:t>Podlahy a podlahové krytiny</a:t>
            </a:r>
          </a:p>
          <a:p>
            <a:r>
              <a:rPr lang="cs-CZ" sz="1900" dirty="0">
                <a:solidFill>
                  <a:srgbClr val="FF0000"/>
                </a:solidFill>
              </a:rPr>
              <a:t>Dveře</a:t>
            </a:r>
          </a:p>
          <a:p>
            <a:r>
              <a:rPr lang="cs-CZ" sz="1900" dirty="0">
                <a:solidFill>
                  <a:schemeClr val="bg2">
                    <a:lumMod val="50000"/>
                  </a:schemeClr>
                </a:solidFill>
              </a:rPr>
              <a:t>Dekorace a bytové doplňky</a:t>
            </a:r>
          </a:p>
          <a:p>
            <a:endParaRPr lang="cs-CZ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421269"/>
            <a:ext cx="1943200" cy="136777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421269"/>
            <a:ext cx="1919197" cy="136777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878669"/>
            <a:ext cx="1919197" cy="143939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9" y="3860667"/>
            <a:ext cx="1943199" cy="145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53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8662900" cy="1174008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NOVINKY A ZAJÍMAVOSTI </a:t>
            </a:r>
            <a:br>
              <a:rPr lang="cs-CZ" sz="32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sz="3200" b="1" dirty="0">
                <a:solidFill>
                  <a:schemeClr val="bg2">
                    <a:lumMod val="25000"/>
                  </a:schemeClr>
                </a:solidFill>
              </a:rPr>
              <a:t>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8072" y="2016199"/>
            <a:ext cx="5220072" cy="37890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5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70C0"/>
                </a:solidFill>
              </a:rPr>
              <a:t>Veletržní novinka: </a:t>
            </a:r>
            <a:r>
              <a:rPr lang="cs-CZ" sz="1800" b="1" dirty="0">
                <a:solidFill>
                  <a:srgbClr val="FF0000"/>
                </a:solidFill>
              </a:rPr>
              <a:t>ÚSPORNÁ DOMÁCNOST</a:t>
            </a:r>
            <a:endParaRPr lang="cs-CZ" sz="1800" b="1" dirty="0">
              <a:solidFill>
                <a:srgbClr val="92D05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92D050"/>
              </a:solidFill>
            </a:endParaRPr>
          </a:p>
          <a:p>
            <a:r>
              <a:rPr lang="cs-CZ" sz="1600" dirty="0">
                <a:solidFill>
                  <a:srgbClr val="FF0000"/>
                </a:solidFill>
              </a:rPr>
              <a:t>Středočeská kotlíková dotace </a:t>
            </a:r>
          </a:p>
          <a:p>
            <a:endParaRPr lang="cs-CZ" sz="1600" dirty="0">
              <a:solidFill>
                <a:srgbClr val="FF0000"/>
              </a:solidFill>
            </a:endParaRPr>
          </a:p>
          <a:p>
            <a:r>
              <a:rPr lang="cs-CZ" sz="1600" dirty="0">
                <a:solidFill>
                  <a:srgbClr val="FF0000"/>
                </a:solidFill>
              </a:rPr>
              <a:t>Nová zelená úsporám</a:t>
            </a:r>
          </a:p>
          <a:p>
            <a:endParaRPr lang="cs-CZ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600" b="1" dirty="0">
                <a:solidFill>
                  <a:schemeClr val="bg2">
                    <a:lumMod val="50000"/>
                  </a:schemeClr>
                </a:solidFill>
              </a:rPr>
              <a:t>Současně výstavou probíhají: </a:t>
            </a:r>
          </a:p>
          <a:p>
            <a:r>
              <a:rPr lang="cs-CZ" sz="1600" dirty="0">
                <a:solidFill>
                  <a:schemeClr val="bg2">
                    <a:lumMod val="50000"/>
                  </a:schemeClr>
                </a:solidFill>
              </a:rPr>
              <a:t>Domov a Teplo, Jiřinkové slavnosti – výstava jiřin a gladiol </a:t>
            </a:r>
            <a:endParaRPr lang="cs-CZ" sz="1600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cs-CZ" sz="1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1600" dirty="0">
                <a:solidFill>
                  <a:srgbClr val="FF0000"/>
                </a:solidFill>
              </a:rPr>
              <a:t>Návštěvnost cca 12 000</a:t>
            </a:r>
          </a:p>
          <a:p>
            <a:pPr marL="0" indent="0">
              <a:buNone/>
            </a:pPr>
            <a:endParaRPr lang="cs-CZ" sz="2500" dirty="0">
              <a:solidFill>
                <a:srgbClr val="FF0000"/>
              </a:solidFill>
            </a:endParaRPr>
          </a:p>
          <a:p>
            <a:endParaRPr lang="cs-CZ" sz="25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149080"/>
            <a:ext cx="2099727" cy="1574795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796" y="2060848"/>
            <a:ext cx="2099727" cy="158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159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5022" y="476672"/>
            <a:ext cx="5544616" cy="998984"/>
          </a:xfrm>
        </p:spPr>
        <p:txBody>
          <a:bodyPr>
            <a:normAutofit fontScale="90000"/>
          </a:bodyPr>
          <a:lstStyle/>
          <a:p>
            <a:r>
              <a:rPr lang="cs-CZ" sz="3500" b="1" dirty="0">
                <a:solidFill>
                  <a:schemeClr val="bg2">
                    <a:lumMod val="50000"/>
                  </a:schemeClr>
                </a:solidFill>
              </a:rPr>
              <a:t>PROPAGACE VÝSTAVY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8285" y="1700808"/>
            <a:ext cx="7920880" cy="3265791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cs-CZ" sz="1200" b="1" dirty="0">
                <a:solidFill>
                  <a:srgbClr val="FF0000"/>
                </a:solidFill>
                <a:cs typeface="Arial" pitchFamily="34" charset="0"/>
              </a:rPr>
              <a:t>Denní tisk </a:t>
            </a:r>
            <a:r>
              <a:rPr lang="cs-CZ" sz="1200" dirty="0">
                <a:solidFill>
                  <a:srgbClr val="FF0000"/>
                </a:solidFill>
                <a:cs typeface="Arial" pitchFamily="34" charset="0"/>
              </a:rPr>
              <a:t>		</a:t>
            </a:r>
            <a:r>
              <a:rPr lang="cs-CZ" sz="12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Deník, Právo, MF Dnes, Metro, 5+2 dny, Blesk a další </a:t>
            </a:r>
          </a:p>
          <a:p>
            <a:pPr algn="just">
              <a:defRPr/>
            </a:pPr>
            <a:endParaRPr lang="cs-CZ" sz="1200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r>
              <a:rPr lang="cs-CZ" sz="1200" b="1" dirty="0">
                <a:solidFill>
                  <a:srgbClr val="FF0000"/>
                </a:solidFill>
                <a:cs typeface="Arial" pitchFamily="34" charset="0"/>
              </a:rPr>
              <a:t>Odborná periodika 	</a:t>
            </a:r>
            <a:r>
              <a:rPr lang="cs-CZ" sz="12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Topenářství a instalace, Bydlení, Dům a zahrada, </a:t>
            </a:r>
          </a:p>
          <a:p>
            <a:pPr marL="0" indent="0" algn="just">
              <a:buNone/>
              <a:defRPr/>
            </a:pPr>
            <a:r>
              <a:rPr lang="cs-CZ" sz="12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			Chatař a chalupář, Náš útulný byt, Moderní byt, Můj dům </a:t>
            </a:r>
          </a:p>
          <a:p>
            <a:pPr algn="just">
              <a:defRPr/>
            </a:pPr>
            <a:endParaRPr lang="cs-CZ" sz="1200" dirty="0">
              <a:solidFill>
                <a:schemeClr val="bg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r>
              <a:rPr lang="cs-CZ" sz="1200" b="1" dirty="0">
                <a:solidFill>
                  <a:srgbClr val="FF0000"/>
                </a:solidFill>
                <a:cs typeface="Arial" pitchFamily="34" charset="0"/>
              </a:rPr>
              <a:t>Internetové portály </a:t>
            </a:r>
            <a:r>
              <a:rPr lang="cs-CZ" sz="1200" b="1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cs-CZ" sz="1200" dirty="0">
                <a:solidFill>
                  <a:schemeClr val="bg2">
                    <a:lumMod val="50000"/>
                  </a:schemeClr>
                </a:solidFill>
              </a:rPr>
              <a:t>iDnes.cz, Moderní vytápění, </a:t>
            </a:r>
            <a:r>
              <a:rPr lang="cs-CZ" sz="1200" dirty="0" err="1">
                <a:solidFill>
                  <a:schemeClr val="bg2">
                    <a:lumMod val="50000"/>
                  </a:schemeClr>
                </a:solidFill>
              </a:rPr>
              <a:t>Living</a:t>
            </a:r>
            <a:r>
              <a:rPr lang="cs-CZ" sz="1200" dirty="0">
                <a:solidFill>
                  <a:schemeClr val="bg2">
                    <a:lumMod val="50000"/>
                  </a:schemeClr>
                </a:solidFill>
              </a:rPr>
              <a:t>, TZB info, Toulavá 				kamera.cz, Kudy z nudy.cz, </a:t>
            </a:r>
            <a:r>
              <a:rPr lang="cs-CZ" sz="1200" dirty="0" err="1">
                <a:solidFill>
                  <a:schemeClr val="bg2">
                    <a:lumMod val="50000"/>
                  </a:schemeClr>
                </a:solidFill>
              </a:rPr>
              <a:t>Facebook</a:t>
            </a:r>
            <a:r>
              <a:rPr lang="cs-CZ" sz="1200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cs-CZ" sz="1200" dirty="0" err="1">
                <a:solidFill>
                  <a:schemeClr val="bg2">
                    <a:lumMod val="50000"/>
                  </a:schemeClr>
                </a:solidFill>
              </a:rPr>
              <a:t>Instagram</a:t>
            </a:r>
            <a:endParaRPr lang="cs-CZ" sz="1200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>
              <a:buNone/>
              <a:defRPr/>
            </a:pPr>
            <a:endParaRPr lang="cs-CZ" sz="1200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r>
              <a:rPr lang="cs-CZ" sz="1200" b="1" dirty="0">
                <a:solidFill>
                  <a:srgbClr val="FF0000"/>
                </a:solidFill>
                <a:cs typeface="Arial" pitchFamily="34" charset="0"/>
              </a:rPr>
              <a:t>Rozhlasové stanice </a:t>
            </a:r>
            <a:r>
              <a:rPr lang="cs-CZ" sz="1200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	</a:t>
            </a:r>
            <a:r>
              <a:rPr lang="cs-CZ" sz="12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Impuls, Country rádio, Frekvence 1, Blaník, </a:t>
            </a:r>
            <a:r>
              <a:rPr lang="cs-CZ" sz="1200" dirty="0" err="1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ČRo</a:t>
            </a:r>
            <a:endParaRPr lang="cs-CZ" sz="1200" dirty="0">
              <a:solidFill>
                <a:schemeClr val="bg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endParaRPr lang="cs-CZ" sz="1200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r>
              <a:rPr lang="cs-CZ" sz="1200" b="1" dirty="0">
                <a:solidFill>
                  <a:srgbClr val="FF0000"/>
                </a:solidFill>
                <a:cs typeface="Arial" pitchFamily="34" charset="0"/>
              </a:rPr>
              <a:t>Televizní stanice 		</a:t>
            </a:r>
            <a:r>
              <a:rPr lang="cs-CZ" sz="12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Receptář Prima nápadů</a:t>
            </a:r>
          </a:p>
          <a:p>
            <a:pPr algn="just">
              <a:defRPr/>
            </a:pPr>
            <a:endParaRPr lang="cs-CZ" sz="1200" dirty="0">
              <a:solidFill>
                <a:schemeClr val="accent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r>
              <a:rPr lang="cs-CZ" sz="1200" b="1" dirty="0">
                <a:solidFill>
                  <a:srgbClr val="FF0000"/>
                </a:solidFill>
                <a:cs typeface="Arial" pitchFamily="34" charset="0"/>
              </a:rPr>
              <a:t>Další</a:t>
            </a:r>
            <a:r>
              <a:rPr lang="cs-CZ" sz="1200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</a:rPr>
              <a:t> 			</a:t>
            </a:r>
            <a:r>
              <a:rPr lang="cs-CZ" sz="12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2 500 plakátů po celé ČR </a:t>
            </a:r>
          </a:p>
          <a:p>
            <a:pPr marL="0" indent="0" algn="just">
              <a:buNone/>
              <a:defRPr/>
            </a:pPr>
            <a:r>
              <a:rPr lang="cs-CZ" sz="12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			Billboardy, </a:t>
            </a:r>
            <a:r>
              <a:rPr lang="cs-CZ" sz="1200" dirty="0" err="1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bigboardy</a:t>
            </a:r>
            <a:r>
              <a:rPr lang="cs-CZ" sz="12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, </a:t>
            </a:r>
          </a:p>
          <a:p>
            <a:pPr marL="0" indent="0" algn="just">
              <a:buNone/>
              <a:defRPr/>
            </a:pPr>
            <a:r>
              <a:rPr lang="cs-CZ" sz="1200" dirty="0">
                <a:solidFill>
                  <a:schemeClr val="bg2">
                    <a:lumMod val="50000"/>
                  </a:schemeClr>
                </a:solidFill>
                <a:cs typeface="Arial" pitchFamily="34" charset="0"/>
              </a:rPr>
              <a:t>			70 000 výstavních novin </a:t>
            </a:r>
            <a:endParaRPr lang="cs-CZ" sz="1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923050"/>
            <a:ext cx="1733475" cy="126550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922878"/>
            <a:ext cx="2583254" cy="121645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923050"/>
            <a:ext cx="1728192" cy="116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34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848872" cy="504056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cap="all" dirty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MOŽNOSTI výstavní plochy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1484784"/>
            <a:ext cx="830098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/>
          </a:p>
          <a:p>
            <a:pPr marL="45720" indent="0">
              <a:lnSpc>
                <a:spcPct val="150000"/>
              </a:lnSpc>
              <a:buNone/>
            </a:pPr>
            <a:r>
              <a:rPr lang="cs-CZ" sz="2000" dirty="0"/>
              <a:t>● 	</a:t>
            </a:r>
            <a:r>
              <a:rPr lang="cs-CZ" sz="1600" dirty="0"/>
              <a:t>venkovní výstavní plocha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cs-CZ" sz="1600" dirty="0"/>
              <a:t>● 	vnitřní výstavní plocha bez provedení stavby 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cs-CZ" sz="1600" dirty="0"/>
              <a:t>● 	vnitřní výstavní plocha bez provedení stavby, pouze s nadstandartním 	kobercem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cs-CZ" sz="1600" dirty="0"/>
              <a:t>● 	vnitřní výstavní plocha se základním provedením stavby (systém 	</a:t>
            </a:r>
            <a:r>
              <a:rPr lang="cs-CZ" sz="1600" dirty="0" err="1"/>
              <a:t>Octanorm</a:t>
            </a:r>
            <a:r>
              <a:rPr lang="cs-CZ" sz="1600" dirty="0"/>
              <a:t>) 	</a:t>
            </a:r>
          </a:p>
          <a:p>
            <a:pPr marL="45720" indent="0">
              <a:lnSpc>
                <a:spcPct val="150000"/>
              </a:lnSpc>
              <a:buNone/>
            </a:pPr>
            <a:endParaRPr lang="cs-CZ" sz="1600" dirty="0"/>
          </a:p>
          <a:p>
            <a:pPr marL="45720" indent="0">
              <a:lnSpc>
                <a:spcPct val="200000"/>
              </a:lnSpc>
              <a:buNone/>
            </a:pPr>
            <a:r>
              <a:rPr lang="cs-CZ" sz="1600" dirty="0">
                <a:solidFill>
                  <a:srgbClr val="FF0000"/>
                </a:solidFill>
              </a:rPr>
              <a:t>Cenu vaší účasti na veletrhu vám rádi sdělíme na základě vašeho konkrétního požadavku na velikost a vybavení výstavní plochy. </a:t>
            </a:r>
          </a:p>
          <a:p>
            <a:endParaRPr lang="cs-CZ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81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686377"/>
            <a:ext cx="5256584" cy="648072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FF0000"/>
                </a:solidFill>
                <a:latin typeface="Arial Black" panose="020B0A04020102020204" pitchFamily="34" charset="0"/>
              </a:rPr>
              <a:t>VÝSTAVIŠTĚ  </a:t>
            </a:r>
            <a:br>
              <a:rPr lang="cs-CZ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cs-CZ" sz="3200" dirty="0">
                <a:solidFill>
                  <a:srgbClr val="FF0000"/>
                </a:solidFill>
                <a:latin typeface="Arial Black" panose="020B0A04020102020204" pitchFamily="34" charset="0"/>
              </a:rPr>
              <a:t>LYSÁ  NAD  LABEM</a:t>
            </a:r>
            <a:br>
              <a:rPr lang="cs-CZ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cs-CZ" sz="3200" b="1" dirty="0">
              <a:solidFill>
                <a:schemeClr val="accent2">
                  <a:lumMod val="50000"/>
                </a:schemeClr>
              </a:solidFill>
              <a:cs typeface="Andalus" panose="02010000000000000000" pitchFamily="2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0155" y="1902532"/>
            <a:ext cx="5832648" cy="4061047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bg2">
                    <a:lumMod val="50000"/>
                  </a:schemeClr>
                </a:solidFill>
              </a:rPr>
              <a:t>krytá výstavní plocha  		10 000 m</a:t>
            </a:r>
            <a:r>
              <a:rPr lang="cs-CZ" sz="1200" baseline="30000" dirty="0">
                <a:solidFill>
                  <a:schemeClr val="bg2">
                    <a:lumMod val="50000"/>
                  </a:schemeClr>
                </a:solidFill>
              </a:rPr>
              <a:t>2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bg2">
                    <a:lumMod val="50000"/>
                  </a:schemeClr>
                </a:solidFill>
              </a:rPr>
              <a:t>venkovní výstavní plocha  		15 000 m</a:t>
            </a:r>
            <a:r>
              <a:rPr lang="cs-CZ" sz="1200" baseline="30000" dirty="0">
                <a:solidFill>
                  <a:schemeClr val="bg2">
                    <a:lumMod val="50000"/>
                  </a:schemeClr>
                </a:solidFill>
              </a:rPr>
              <a:t>2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bg2">
                    <a:lumMod val="50000"/>
                  </a:schemeClr>
                </a:solidFill>
              </a:rPr>
              <a:t>kapacita konferenčních prostor až 3 000 lidí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bg2">
                    <a:lumMod val="50000"/>
                  </a:schemeClr>
                </a:solidFill>
              </a:rPr>
              <a:t>200 parkovacích míst v areálu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bg2">
                    <a:lumMod val="50000"/>
                  </a:schemeClr>
                </a:solidFill>
              </a:rPr>
              <a:t>31 výstav v průběhu celého roku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bg2">
                    <a:lumMod val="50000"/>
                  </a:schemeClr>
                </a:solidFill>
              </a:rPr>
              <a:t>možnost pronájmu Výstaviště k dalším společenským  a kulturním akcím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bg2">
                    <a:lumMod val="50000"/>
                  </a:schemeClr>
                </a:solidFill>
              </a:rPr>
              <a:t>blízká vzdálenost od vlakového a autobusového nádraží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bg2">
                    <a:lumMod val="50000"/>
                  </a:schemeClr>
                </a:solidFill>
              </a:rPr>
              <a:t>velmi dobré a časté vlakové spojení na Prahu, Kolín a Ústí nad Labem</a:t>
            </a:r>
          </a:p>
          <a:p>
            <a:pPr algn="just"/>
            <a:endParaRPr lang="cs-CZ" sz="1900" dirty="0"/>
          </a:p>
        </p:txBody>
      </p:sp>
      <p:pic>
        <p:nvPicPr>
          <p:cNvPr id="5" name="Picture 2" descr="F:\různé\Stavba nové haly 2013\říjen\P101748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801" y="2314158"/>
            <a:ext cx="2158168" cy="1618898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803" y="836712"/>
            <a:ext cx="2068085" cy="1317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321" y="4145258"/>
            <a:ext cx="2047648" cy="1535736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sp>
        <p:nvSpPr>
          <p:cNvPr id="8" name="Obdélník 7"/>
          <p:cNvSpPr/>
          <p:nvPr/>
        </p:nvSpPr>
        <p:spPr>
          <a:xfrm>
            <a:off x="827584" y="5373217"/>
            <a:ext cx="53285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VIRTUÁLNÍ PROHLÍDKA NA: https://www.vll.cz/o-nas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6291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1840" y="836712"/>
            <a:ext cx="3426810" cy="72008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KONTAKT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0" y="1988840"/>
            <a:ext cx="4114800" cy="36004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Filip Obrázek</a:t>
            </a:r>
          </a:p>
          <a:p>
            <a:pPr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000" dirty="0">
                <a:solidFill>
                  <a:srgbClr val="FF0000"/>
                </a:solidFill>
              </a:rPr>
              <a:t>manažer výstavy</a:t>
            </a:r>
          </a:p>
          <a:p>
            <a:pPr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000" dirty="0">
                <a:solidFill>
                  <a:srgbClr val="FF0000"/>
                </a:solidFill>
              </a:rPr>
              <a:t>Mob.: +420 724 395 810</a:t>
            </a:r>
          </a:p>
          <a:p>
            <a:pPr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000" dirty="0">
                <a:solidFill>
                  <a:srgbClr val="FF0000"/>
                </a:solidFill>
              </a:rPr>
              <a:t>E-mail: obrazek@vll.cz</a:t>
            </a:r>
          </a:p>
          <a:p>
            <a:pPr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2000" dirty="0">
                <a:solidFill>
                  <a:srgbClr val="FF0000"/>
                </a:solidFill>
              </a:rPr>
              <a:t>www.vll.cz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93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Vlastní 3">
      <a:dk1>
        <a:sysClr val="windowText" lastClr="000000"/>
      </a:dk1>
      <a:lt1>
        <a:sysClr val="window" lastClr="FFFFFF"/>
      </a:lt1>
      <a:dk2>
        <a:srgbClr val="4E5B6F"/>
      </a:dk2>
      <a:lt2>
        <a:srgbClr val="A7D6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2378</TotalTime>
  <Words>452</Words>
  <Application>Microsoft Office PowerPoint</Application>
  <PresentationFormat>Předvádění na obrazovce (4:3)</PresentationFormat>
  <Paragraphs>103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Verdana</vt:lpstr>
      <vt:lpstr>Wingdings</vt:lpstr>
      <vt:lpstr>Wingdings 2</vt:lpstr>
      <vt:lpstr>Aspekt</vt:lpstr>
      <vt:lpstr>ÚSPORNÁ DOMÁCNOST</vt:lpstr>
      <vt:lpstr> PROFIL VÝSTAVY ÚSPORNÁ DOMÁCNOST </vt:lpstr>
      <vt:lpstr> PROFIL VÝSTAVY DOMOV A TEPLO </vt:lpstr>
      <vt:lpstr>NOVINKY A ZAJÍMAVOSTI  VÝSTAVY</vt:lpstr>
      <vt:lpstr>PROPAGACE VÝSTAVY</vt:lpstr>
      <vt:lpstr> MOŽNOSTI výstavní plochy </vt:lpstr>
      <vt:lpstr>VÝSTAVIŠTĚ   LYSÁ  NAD  LABEM 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jhsjkhfkhjkf</dc:title>
  <dc:creator>PC2013</dc:creator>
  <cp:lastModifiedBy>VLL05</cp:lastModifiedBy>
  <cp:revision>75</cp:revision>
  <cp:lastPrinted>2017-10-31T13:32:52Z</cp:lastPrinted>
  <dcterms:created xsi:type="dcterms:W3CDTF">2013-11-20T11:55:31Z</dcterms:created>
  <dcterms:modified xsi:type="dcterms:W3CDTF">2022-07-18T19:41:41Z</dcterms:modified>
</cp:coreProperties>
</file>