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22"/>
  </p:notesMasterIdLst>
  <p:sldIdLst>
    <p:sldId id="483" r:id="rId2"/>
    <p:sldId id="506" r:id="rId3"/>
    <p:sldId id="525" r:id="rId4"/>
    <p:sldId id="523" r:id="rId5"/>
    <p:sldId id="524" r:id="rId6"/>
    <p:sldId id="489" r:id="rId7"/>
    <p:sldId id="507" r:id="rId8"/>
    <p:sldId id="508" r:id="rId9"/>
    <p:sldId id="509" r:id="rId10"/>
    <p:sldId id="510" r:id="rId11"/>
    <p:sldId id="511" r:id="rId12"/>
    <p:sldId id="512" r:id="rId13"/>
    <p:sldId id="513" r:id="rId14"/>
    <p:sldId id="514" r:id="rId15"/>
    <p:sldId id="515" r:id="rId16"/>
    <p:sldId id="516" r:id="rId17"/>
    <p:sldId id="517" r:id="rId18"/>
    <p:sldId id="518" r:id="rId19"/>
    <p:sldId id="520" r:id="rId20"/>
    <p:sldId id="504" r:id="rId21"/>
  </p:sldIdLst>
  <p:sldSz cx="9144000" cy="6858000" type="screen4x3"/>
  <p:notesSz cx="7099300" cy="1023461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011A"/>
    <a:srgbClr val="73BEE7"/>
    <a:srgbClr val="46B2E3"/>
    <a:srgbClr val="23B14D"/>
    <a:srgbClr val="FF7F26"/>
    <a:srgbClr val="ED1B24"/>
    <a:srgbClr val="DA0019"/>
    <a:srgbClr val="DADADA"/>
    <a:srgbClr val="D1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Střední styl 2 – zvýraznění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504" autoAdjust="0"/>
  </p:normalViewPr>
  <p:slideViewPr>
    <p:cSldViewPr snapToGrid="0">
      <p:cViewPr>
        <p:scale>
          <a:sx n="100" d="100"/>
          <a:sy n="100" d="100"/>
        </p:scale>
        <p:origin x="-931" y="37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C7A8668-8B3B-4FDF-842E-3612ADF5465E}" type="datetimeFigureOut">
              <a:rPr lang="cs-CZ" smtClean="0"/>
              <a:t>9.11.2018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6D151A20-B600-491F-A109-912179249BF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4707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51A20-B600-491F-A109-912179249BF5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8984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51A20-B600-491F-A109-912179249BF5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0207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254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90846" y="0"/>
            <a:ext cx="453154" cy="461246"/>
          </a:xfrm>
          <a:prstGeom prst="rect">
            <a:avLst/>
          </a:prstGeom>
        </p:spPr>
        <p:txBody>
          <a:bodyPr/>
          <a:lstStyle>
            <a:lvl1pPr algn="ctr">
              <a:defRPr lang="cs-CZ" sz="1400" kern="1200" smtClean="0">
                <a:solidFill>
                  <a:srgbClr val="D1D1D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74251E67-BC8C-4548-BAF2-6ED3BEC34138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Nadpis 6"/>
          <p:cNvSpPr>
            <a:spLocks noGrp="1"/>
          </p:cNvSpPr>
          <p:nvPr>
            <p:ph type="title" hasCustomPrompt="1"/>
          </p:nvPr>
        </p:nvSpPr>
        <p:spPr>
          <a:xfrm>
            <a:off x="2613727" y="1"/>
            <a:ext cx="6077119" cy="793018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>
              <a:defRPr lang="cs-CZ" sz="2500" b="1" dirty="0" smtClean="0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Nadpis snímku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174921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446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TextovéPole 8"/>
          <p:cNvSpPr txBox="1"/>
          <p:nvPr userDrawn="1"/>
        </p:nvSpPr>
        <p:spPr>
          <a:xfrm>
            <a:off x="4580092" y="2781637"/>
            <a:ext cx="45639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Děkujeme za pozornost</a:t>
            </a:r>
            <a:endParaRPr lang="cs-CZ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77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666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9" r:id="rId2"/>
    <p:sldLayoutId id="2147483670" r:id="rId3"/>
    <p:sldLayoutId id="2147483671" r:id="rId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8"/>
          <p:cNvSpPr>
            <a:spLocks noGrp="1"/>
          </p:cNvSpPr>
          <p:nvPr>
            <p:ph type="title" idx="4294967295"/>
          </p:nvPr>
        </p:nvSpPr>
        <p:spPr>
          <a:xfrm>
            <a:off x="4580965" y="3081850"/>
            <a:ext cx="4563035" cy="809608"/>
          </a:xfrm>
          <a:prstGeom prst="rect">
            <a:avLst/>
          </a:prstGeom>
        </p:spPr>
        <p:txBody>
          <a:bodyPr/>
          <a:lstStyle>
            <a:lvl1pPr>
              <a:defRPr sz="3000" b="1"/>
            </a:lvl1pPr>
          </a:lstStyle>
          <a:p>
            <a:r>
              <a:rPr lang="cs-CZ" sz="2400" dirty="0">
                <a:solidFill>
                  <a:schemeClr val="bg1"/>
                </a:solidFill>
              </a:rPr>
              <a:t>Zkušenosti s </a:t>
            </a:r>
            <a:r>
              <a:rPr lang="cs-CZ" sz="2400" dirty="0" smtClean="0">
                <a:solidFill>
                  <a:schemeClr val="bg1"/>
                </a:solidFill>
              </a:rPr>
              <a:t>dodávkami</a:t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000" b="0" dirty="0">
                <a:solidFill>
                  <a:schemeClr val="bg1"/>
                </a:solidFill>
              </a:rPr>
              <a:t>solárních systémů pro BD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333778"/>
            <a:ext cx="4580965" cy="2305752"/>
          </a:xfrm>
          <a:prstGeom prst="rect">
            <a:avLst/>
          </a:prstGeom>
        </p:spPr>
      </p:pic>
      <p:sp>
        <p:nvSpPr>
          <p:cNvPr id="4" name="Nadpis 8"/>
          <p:cNvSpPr txBox="1">
            <a:spLocks/>
          </p:cNvSpPr>
          <p:nvPr/>
        </p:nvSpPr>
        <p:spPr>
          <a:xfrm>
            <a:off x="287492" y="6096450"/>
            <a:ext cx="4563908" cy="1116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b="0" dirty="0" smtClean="0"/>
              <a:t>Jiří Kalina</a:t>
            </a:r>
          </a:p>
        </p:txBody>
      </p:sp>
    </p:spTree>
    <p:extLst>
      <p:ext uri="{BB962C8B-B14F-4D97-AF65-F5344CB8AC3E}">
        <p14:creationId xmlns:p14="http://schemas.microsoft.com/office/powerpoint/2010/main" val="345551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:\FOTO_REALIZACE\Chmelař\bytovka_Bechyně\IM004665.jpg"/>
          <p:cNvPicPr>
            <a:picLocks noChangeAspect="1" noChangeArrowheads="1"/>
          </p:cNvPicPr>
          <p:nvPr/>
        </p:nvPicPr>
        <p:blipFill>
          <a:blip r:embed="rId2" cstate="print"/>
          <a:srcRect t="21703"/>
          <a:stretch>
            <a:fillRect/>
          </a:stretch>
        </p:blipFill>
        <p:spPr bwMode="auto">
          <a:xfrm>
            <a:off x="2455917" y="1515636"/>
            <a:ext cx="3418965" cy="2141570"/>
          </a:xfrm>
          <a:prstGeom prst="rect">
            <a:avLst/>
          </a:prstGeom>
          <a:noFill/>
        </p:spPr>
      </p:pic>
      <p:pic>
        <p:nvPicPr>
          <p:cNvPr id="5" name="Picture 3" descr="Q:\FOTO_REALIZACE\+INSTALACE_SOL+\Bechyně_Topline\19_Kotel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378" y="3671443"/>
            <a:ext cx="3032822" cy="2269315"/>
          </a:xfrm>
          <a:prstGeom prst="rect">
            <a:avLst/>
          </a:prstGeom>
          <a:noFill/>
        </p:spPr>
      </p:pic>
      <p:pic>
        <p:nvPicPr>
          <p:cNvPr id="3" name="Picture 2" descr="C:\Documents and Settings\blaha\Dokumenty\Obrázky\Bechyně_Topline\04_2x4a2x3KPS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221" y="3670733"/>
            <a:ext cx="3013299" cy="2254706"/>
          </a:xfrm>
          <a:prstGeom prst="rect">
            <a:avLst/>
          </a:prstGeom>
          <a:noFill/>
        </p:spPr>
      </p:pic>
      <p:sp>
        <p:nvSpPr>
          <p:cNvPr id="9" name="Nadpis 2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Zkušenosti s dodávkami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613726" y="691078"/>
            <a:ext cx="6465537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Solárních systémů pro BD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20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928794" y="3071810"/>
            <a:ext cx="5786478" cy="128588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buNone/>
            </a:pPr>
            <a:r>
              <a:rPr lang="cs-CZ" sz="4000" dirty="0" smtClean="0">
                <a:solidFill>
                  <a:srgbClr val="0033CC"/>
                </a:solidFill>
              </a:rPr>
              <a:t>PROJEKT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9529" y="1677450"/>
            <a:ext cx="6133763" cy="43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018" y="1499895"/>
            <a:ext cx="4325217" cy="307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8242" y="3402160"/>
            <a:ext cx="3687817" cy="261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Zkušenosti s dodávkami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613726" y="691078"/>
            <a:ext cx="6465537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Solárních systémů pro BD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47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358214" y="178592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 descr="Q:\FOTO_REALIZACE\Chmelař\Velká skála\jeřáb + konstrukce na střechu\OK\velka skala 02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561" y="1391830"/>
            <a:ext cx="3617986" cy="4724027"/>
          </a:xfrm>
          <a:prstGeom prst="rect">
            <a:avLst/>
          </a:prstGeom>
          <a:noFill/>
        </p:spPr>
      </p:pic>
      <p:pic>
        <p:nvPicPr>
          <p:cNvPr id="6" name="Picture 3" descr="Q:\FOTO_REALIZACE\Chmelař\Velká skála\kotvení konstrukce\kotvení velká skála 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1651" y="1391830"/>
            <a:ext cx="3796563" cy="2847684"/>
          </a:xfrm>
          <a:prstGeom prst="rect">
            <a:avLst/>
          </a:prstGeom>
          <a:noFill/>
        </p:spPr>
      </p:pic>
      <p:pic>
        <p:nvPicPr>
          <p:cNvPr id="7" name="Picture 4" descr="Q:\FOTO_REALIZACE\Chmelař\Velká skála\kolektory na střeše\10022011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61651" y="3802647"/>
            <a:ext cx="3193897" cy="2274418"/>
          </a:xfrm>
          <a:prstGeom prst="rect">
            <a:avLst/>
          </a:prstGeom>
          <a:noFill/>
        </p:spPr>
      </p:pic>
      <p:sp>
        <p:nvSpPr>
          <p:cNvPr id="11" name="Nadpis 2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Zkušenosti s dodávkami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613726" y="691078"/>
            <a:ext cx="6465537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Solárních systémů pro BD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7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358214" y="178592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9017" y="1500174"/>
            <a:ext cx="7351481" cy="4479840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Nadpis 2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Zkušenosti s dodávkami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613726" y="691078"/>
            <a:ext cx="6465537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Solárních systémů pro BD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52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8358214" y="178592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endParaRPr lang="cs-CZ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4724" b="4724"/>
          <a:stretch>
            <a:fillRect/>
          </a:stretch>
        </p:blipFill>
        <p:spPr bwMode="auto">
          <a:xfrm>
            <a:off x="554941" y="1393437"/>
            <a:ext cx="3726370" cy="2530706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4622" y="1393437"/>
            <a:ext cx="3115564" cy="4154085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9168" y="3560007"/>
            <a:ext cx="3197707" cy="239828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65879" y="3999184"/>
            <a:ext cx="2612139" cy="1959104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Nadpis 2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Zkušenosti s dodávkami</a:t>
            </a:r>
            <a:endParaRPr lang="cs-CZ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613726" y="691078"/>
            <a:ext cx="6465537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Solárních systémů pro BD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9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8"/>
          <p:cNvSpPr txBox="1">
            <a:spLocks/>
          </p:cNvSpPr>
          <p:nvPr/>
        </p:nvSpPr>
        <p:spPr>
          <a:xfrm>
            <a:off x="4580092" y="2870650"/>
            <a:ext cx="4563908" cy="1116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dirty="0" smtClean="0"/>
              <a:t>Příprava teplé vody</a:t>
            </a:r>
          </a:p>
          <a:p>
            <a:r>
              <a:rPr lang="cs-CZ" dirty="0" smtClean="0"/>
              <a:t>a přitápění</a:t>
            </a:r>
          </a:p>
        </p:txBody>
      </p:sp>
    </p:spTree>
    <p:extLst>
      <p:ext uri="{BB962C8B-B14F-4D97-AF65-F5344CB8AC3E}">
        <p14:creationId xmlns:p14="http://schemas.microsoft.com/office/powerpoint/2010/main" val="24731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1351" y="1385125"/>
            <a:ext cx="7371998" cy="4687134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916712">
            <a:off x="2247809" y="2330072"/>
            <a:ext cx="3812819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9988" y="3084768"/>
            <a:ext cx="3297377" cy="2987491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7335" y="1987827"/>
            <a:ext cx="4914958" cy="3484021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Příprava teplé vody a přitápění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613727" y="691078"/>
            <a:ext cx="6077119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Bytový dům Rajhrad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87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613" y="1424198"/>
            <a:ext cx="6276403" cy="4571948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Příprava teplé vody a přitápění</a:t>
            </a:r>
            <a:endParaRPr lang="cs-CZ" dirty="0"/>
          </a:p>
        </p:txBody>
      </p:sp>
      <p:sp>
        <p:nvSpPr>
          <p:cNvPr id="9" name="TextovéPole 8"/>
          <p:cNvSpPr txBox="1"/>
          <p:nvPr/>
        </p:nvSpPr>
        <p:spPr>
          <a:xfrm>
            <a:off x="2613727" y="691078"/>
            <a:ext cx="6077119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Bytový dům Rajhrad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1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9528" y="3987179"/>
            <a:ext cx="3229539" cy="2049090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9832" y="1511196"/>
            <a:ext cx="3659235" cy="2430387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562" y="1511196"/>
            <a:ext cx="3028333" cy="4559513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556792"/>
            <a:ext cx="2088232" cy="1270689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3068960"/>
            <a:ext cx="2232248" cy="1443986"/>
          </a:xfrm>
          <a:prstGeom prst="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Příprava teplé vody a přitápění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613727" y="691078"/>
            <a:ext cx="6077119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Bytový dům Rajhrad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184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906308" y="1715511"/>
            <a:ext cx="728283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r>
              <a:rPr lang="cs-CZ" dirty="0" smtClean="0"/>
              <a:t>Zpracovat studii využitelnosti solární soustavy (parametry solární soustavy, úspory, ekonomická bilance, ale i velikost technologie)</a:t>
            </a:r>
          </a:p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endParaRPr lang="cs-CZ" dirty="0"/>
          </a:p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r>
              <a:rPr lang="cs-CZ" dirty="0" smtClean="0"/>
              <a:t>Zjistit možnosti dotací, financování </a:t>
            </a:r>
            <a:r>
              <a:rPr lang="cs-CZ" dirty="0"/>
              <a:t>a ceny za administraci žádosti o dotaci</a:t>
            </a:r>
            <a:r>
              <a:rPr lang="cs-CZ" dirty="0" smtClean="0"/>
              <a:t> (NZÚ nebo IROP)</a:t>
            </a:r>
          </a:p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endParaRPr lang="cs-CZ" dirty="0" smtClean="0"/>
          </a:p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r>
              <a:rPr lang="cs-CZ" dirty="0"/>
              <a:t>Projednat záměr se stavebním úřadem</a:t>
            </a:r>
          </a:p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endParaRPr lang="cs-CZ" dirty="0" smtClean="0"/>
          </a:p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r>
              <a:rPr lang="cs-CZ" dirty="0" smtClean="0"/>
              <a:t>Zpracovat projektovou dokumentaci ve stupni DPS, tzn. včetně výkazu výměr</a:t>
            </a:r>
          </a:p>
          <a:p>
            <a:pPr>
              <a:buClr>
                <a:srgbClr val="DB011A"/>
              </a:buClr>
            </a:pPr>
            <a:endParaRPr lang="cs-CZ" dirty="0"/>
          </a:p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r>
              <a:rPr lang="cs-CZ" dirty="0" smtClean="0"/>
              <a:t>Cenové nabídky dle projektové dokumentace (včetně kotvení, jasných záručních podmínek)</a:t>
            </a:r>
          </a:p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endParaRPr lang="cs-CZ" dirty="0" smtClean="0"/>
          </a:p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r>
              <a:rPr lang="cs-CZ" dirty="0" smtClean="0"/>
              <a:t>V případě realizace zajistit TDI</a:t>
            </a:r>
          </a:p>
        </p:txBody>
      </p:sp>
    </p:spTree>
    <p:extLst>
      <p:ext uri="{BB962C8B-B14F-4D97-AF65-F5344CB8AC3E}">
        <p14:creationId xmlns:p14="http://schemas.microsoft.com/office/powerpoint/2010/main" val="328066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Zkušenosti s dodávkami</a:t>
            </a:r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672628" y="1650185"/>
            <a:ext cx="78109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r>
              <a:rPr lang="cs-CZ" dirty="0" smtClean="0"/>
              <a:t>Obtížná komunikace v rámci struktur investora (SVJ, BD, soukromý vlastník)</a:t>
            </a:r>
            <a:endParaRPr lang="cs-CZ" dirty="0"/>
          </a:p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r>
              <a:rPr lang="cs-CZ" dirty="0" smtClean="0"/>
              <a:t>Mnohem větší tlak na ekonomiku provozu než u RD</a:t>
            </a:r>
          </a:p>
          <a:p>
            <a:pPr marL="285750" indent="-285750">
              <a:buClr>
                <a:srgbClr val="DB011A"/>
              </a:buClr>
              <a:buFont typeface="Wingdings" panose="05000000000000000000" pitchFamily="2" charset="2"/>
              <a:buChar char="§"/>
            </a:pPr>
            <a:r>
              <a:rPr lang="cs-CZ" dirty="0" smtClean="0"/>
              <a:t>Výrazně nižší dotace oproti RD a minulosti</a:t>
            </a:r>
            <a:endParaRPr lang="cs-CZ" dirty="0"/>
          </a:p>
          <a:p>
            <a:pPr>
              <a:buClr>
                <a:srgbClr val="DB011A"/>
              </a:buClr>
            </a:pPr>
            <a:endParaRPr lang="cs-CZ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2613726" y="691078"/>
            <a:ext cx="6465537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Solárních systémů pro BD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394" y="2809335"/>
            <a:ext cx="2506663" cy="3326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521" y="2728565"/>
            <a:ext cx="1443355" cy="535585"/>
          </a:xfrm>
          <a:prstGeom prst="rect">
            <a:avLst/>
          </a:prstGeom>
        </p:spPr>
      </p:pic>
      <p:cxnSp>
        <p:nvCxnSpPr>
          <p:cNvPr id="12" name="Přímá spojnice 11"/>
          <p:cNvCxnSpPr/>
          <p:nvPr/>
        </p:nvCxnSpPr>
        <p:spPr>
          <a:xfrm>
            <a:off x="592137" y="2647432"/>
            <a:ext cx="8169829" cy="0"/>
          </a:xfrm>
          <a:prstGeom prst="line">
            <a:avLst/>
          </a:prstGeom>
          <a:ln w="15875">
            <a:solidFill>
              <a:srgbClr val="DB01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ázek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28" y="2809335"/>
            <a:ext cx="2151698" cy="379711"/>
          </a:xfrm>
          <a:prstGeom prst="rect">
            <a:avLst/>
          </a:prstGeom>
        </p:spPr>
      </p:pic>
      <p:cxnSp>
        <p:nvCxnSpPr>
          <p:cNvPr id="15" name="Přímá spojnice 14"/>
          <p:cNvCxnSpPr/>
          <p:nvPr/>
        </p:nvCxnSpPr>
        <p:spPr>
          <a:xfrm>
            <a:off x="3139440" y="2647432"/>
            <a:ext cx="0" cy="3103128"/>
          </a:xfrm>
          <a:prstGeom prst="line">
            <a:avLst/>
          </a:prstGeom>
          <a:ln>
            <a:solidFill>
              <a:srgbClr val="DB01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15"/>
          <p:cNvCxnSpPr/>
          <p:nvPr/>
        </p:nvCxnSpPr>
        <p:spPr>
          <a:xfrm>
            <a:off x="6339840" y="2647432"/>
            <a:ext cx="0" cy="3103128"/>
          </a:xfrm>
          <a:prstGeom prst="line">
            <a:avLst/>
          </a:prstGeom>
          <a:ln>
            <a:solidFill>
              <a:srgbClr val="DB01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/>
          <p:cNvCxnSpPr/>
          <p:nvPr/>
        </p:nvCxnSpPr>
        <p:spPr>
          <a:xfrm>
            <a:off x="592137" y="3332871"/>
            <a:ext cx="8169829" cy="0"/>
          </a:xfrm>
          <a:prstGeom prst="line">
            <a:avLst/>
          </a:prstGeom>
          <a:ln w="15875">
            <a:solidFill>
              <a:srgbClr val="DB01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521017" y="5750560"/>
            <a:ext cx="8169829" cy="0"/>
          </a:xfrm>
          <a:prstGeom prst="line">
            <a:avLst/>
          </a:prstGeom>
          <a:ln w="15875">
            <a:solidFill>
              <a:srgbClr val="DB011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ovéPole 21"/>
          <p:cNvSpPr txBox="1"/>
          <p:nvPr/>
        </p:nvSpPr>
        <p:spPr>
          <a:xfrm>
            <a:off x="718032" y="3364025"/>
            <a:ext cx="226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2009-2010 (</a:t>
            </a:r>
            <a:r>
              <a:rPr lang="cs-CZ" strike="sngStrike" dirty="0" smtClean="0"/>
              <a:t>2012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3327084" y="3364025"/>
            <a:ext cx="226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2015 – 2021?</a:t>
            </a:r>
            <a:endParaRPr lang="cs-CZ" dirty="0"/>
          </a:p>
        </p:txBody>
      </p:sp>
      <p:sp>
        <p:nvSpPr>
          <p:cNvPr id="24" name="TextovéPole 23"/>
          <p:cNvSpPr txBox="1"/>
          <p:nvPr/>
        </p:nvSpPr>
        <p:spPr>
          <a:xfrm>
            <a:off x="6498354" y="3346932"/>
            <a:ext cx="25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2016 – 2023?</a:t>
            </a:r>
            <a:endParaRPr lang="cs-CZ" dirty="0"/>
          </a:p>
        </p:txBody>
      </p:sp>
      <p:sp>
        <p:nvSpPr>
          <p:cNvPr id="25" name="TextovéPole 24"/>
          <p:cNvSpPr txBox="1"/>
          <p:nvPr/>
        </p:nvSpPr>
        <p:spPr>
          <a:xfrm>
            <a:off x="718032" y="3782015"/>
            <a:ext cx="226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Celá ČR</a:t>
            </a:r>
            <a:endParaRPr lang="cs-CZ" dirty="0"/>
          </a:p>
        </p:txBody>
      </p:sp>
      <p:sp>
        <p:nvSpPr>
          <p:cNvPr id="26" name="TextovéPole 25"/>
          <p:cNvSpPr txBox="1"/>
          <p:nvPr/>
        </p:nvSpPr>
        <p:spPr>
          <a:xfrm>
            <a:off x="3327084" y="3782015"/>
            <a:ext cx="235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Pouze v Praze</a:t>
            </a:r>
            <a:endParaRPr lang="cs-CZ" dirty="0"/>
          </a:p>
        </p:txBody>
      </p:sp>
      <p:sp>
        <p:nvSpPr>
          <p:cNvPr id="27" name="TextovéPole 26"/>
          <p:cNvSpPr txBox="1"/>
          <p:nvPr/>
        </p:nvSpPr>
        <p:spPr>
          <a:xfrm>
            <a:off x="6498354" y="3764922"/>
            <a:ext cx="25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Celá ČR kromě Prahy</a:t>
            </a:r>
            <a:endParaRPr lang="cs-CZ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718032" y="4168440"/>
            <a:ext cx="226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bez % </a:t>
            </a:r>
            <a:r>
              <a:rPr lang="cs-CZ" dirty="0" err="1" smtClean="0"/>
              <a:t>způs</a:t>
            </a:r>
            <a:r>
              <a:rPr lang="cs-CZ" dirty="0" smtClean="0"/>
              <a:t>. výdajů</a:t>
            </a:r>
            <a:endParaRPr lang="cs-CZ" dirty="0"/>
          </a:p>
        </p:txBody>
      </p:sp>
      <p:sp>
        <p:nvSpPr>
          <p:cNvPr id="29" name="TextovéPole 28"/>
          <p:cNvSpPr txBox="1"/>
          <p:nvPr/>
        </p:nvSpPr>
        <p:spPr>
          <a:xfrm>
            <a:off x="3327084" y="4168440"/>
            <a:ext cx="252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25 (30) % </a:t>
            </a:r>
            <a:r>
              <a:rPr lang="cs-CZ" dirty="0" err="1" smtClean="0"/>
              <a:t>způs</a:t>
            </a:r>
            <a:r>
              <a:rPr lang="cs-CZ" dirty="0" smtClean="0"/>
              <a:t>. výdajů</a:t>
            </a:r>
            <a:endParaRPr lang="cs-CZ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6498354" y="4151347"/>
            <a:ext cx="25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30 (40) % </a:t>
            </a:r>
            <a:r>
              <a:rPr lang="cs-CZ" dirty="0" err="1" smtClean="0"/>
              <a:t>způs</a:t>
            </a:r>
            <a:r>
              <a:rPr lang="cs-CZ" dirty="0" smtClean="0"/>
              <a:t>. výdajů</a:t>
            </a:r>
            <a:endParaRPr lang="cs-CZ" dirty="0"/>
          </a:p>
        </p:txBody>
      </p:sp>
      <p:sp>
        <p:nvSpPr>
          <p:cNvPr id="31" name="TextovéPole 30"/>
          <p:cNvSpPr txBox="1"/>
          <p:nvPr/>
        </p:nvSpPr>
        <p:spPr>
          <a:xfrm>
            <a:off x="718032" y="4589180"/>
            <a:ext cx="226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25 000 (35 000) Kč/</a:t>
            </a:r>
            <a:r>
              <a:rPr lang="cs-CZ" dirty="0" err="1" smtClean="0"/>
              <a:t>b.j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3327084" y="4589180"/>
            <a:ext cx="252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7 500 Kč/</a:t>
            </a:r>
            <a:r>
              <a:rPr lang="cs-CZ" dirty="0" err="1" smtClean="0"/>
              <a:t>b.j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6498354" y="4572087"/>
            <a:ext cx="25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Bez parametru Kč/</a:t>
            </a:r>
            <a:r>
              <a:rPr lang="cs-CZ" dirty="0" err="1" smtClean="0"/>
              <a:t>b.j</a:t>
            </a:r>
            <a:r>
              <a:rPr lang="cs-CZ" dirty="0" smtClean="0"/>
              <a:t>.</a:t>
            </a:r>
            <a:endParaRPr lang="cs-CZ" dirty="0"/>
          </a:p>
        </p:txBody>
      </p:sp>
      <p:sp>
        <p:nvSpPr>
          <p:cNvPr id="34" name="TextovéPole 33"/>
          <p:cNvSpPr txBox="1"/>
          <p:nvPr/>
        </p:nvSpPr>
        <p:spPr>
          <a:xfrm>
            <a:off x="718032" y="4964679"/>
            <a:ext cx="226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Jednokolová výzva</a:t>
            </a:r>
            <a:endParaRPr lang="cs-CZ" dirty="0"/>
          </a:p>
        </p:txBody>
      </p:sp>
      <p:sp>
        <p:nvSpPr>
          <p:cNvPr id="35" name="TextovéPole 34"/>
          <p:cNvSpPr txBox="1"/>
          <p:nvPr/>
        </p:nvSpPr>
        <p:spPr>
          <a:xfrm>
            <a:off x="3327084" y="4964679"/>
            <a:ext cx="2525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Průběžná 2. výzva</a:t>
            </a:r>
            <a:endParaRPr lang="cs-CZ" dirty="0"/>
          </a:p>
        </p:txBody>
      </p:sp>
      <p:sp>
        <p:nvSpPr>
          <p:cNvPr id="36" name="TextovéPole 35"/>
          <p:cNvSpPr txBox="1"/>
          <p:nvPr/>
        </p:nvSpPr>
        <p:spPr>
          <a:xfrm>
            <a:off x="6498354" y="4947586"/>
            <a:ext cx="25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Výzvy (č. 16, 37, 78 …)</a:t>
            </a:r>
            <a:endParaRPr lang="cs-CZ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3139440" y="5750560"/>
            <a:ext cx="33589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RD: 50%, max. 35 000 (50 000)</a:t>
            </a:r>
            <a:endParaRPr lang="cs-CZ" b="1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718032" y="5332570"/>
            <a:ext cx="226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C31: </a:t>
            </a:r>
            <a:r>
              <a:rPr lang="cs-CZ" dirty="0" smtClean="0">
                <a:solidFill>
                  <a:srgbClr val="DB011A"/>
                </a:solidFill>
              </a:rPr>
              <a:t>174</a:t>
            </a:r>
            <a:r>
              <a:rPr lang="cs-CZ" dirty="0" smtClean="0"/>
              <a:t>, C32: </a:t>
            </a:r>
            <a:r>
              <a:rPr lang="cs-CZ" dirty="0" smtClean="0">
                <a:solidFill>
                  <a:srgbClr val="DB011A"/>
                </a:solidFill>
              </a:rPr>
              <a:t>29</a:t>
            </a:r>
            <a:endParaRPr lang="cs-CZ" dirty="0">
              <a:solidFill>
                <a:srgbClr val="DB011A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3327083" y="5332570"/>
            <a:ext cx="30127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1. Výzva: </a:t>
            </a:r>
            <a:r>
              <a:rPr lang="cs-CZ" dirty="0" smtClean="0">
                <a:solidFill>
                  <a:srgbClr val="DB011A"/>
                </a:solidFill>
              </a:rPr>
              <a:t>0</a:t>
            </a:r>
            <a:r>
              <a:rPr lang="cs-CZ" dirty="0" smtClean="0"/>
              <a:t>, 2. Výzva: </a:t>
            </a:r>
            <a:r>
              <a:rPr lang="cs-CZ" dirty="0" smtClean="0">
                <a:solidFill>
                  <a:srgbClr val="DB011A"/>
                </a:solidFill>
              </a:rPr>
              <a:t>8</a:t>
            </a:r>
            <a:r>
              <a:rPr lang="cs-CZ" dirty="0" smtClean="0"/>
              <a:t> (zatím)</a:t>
            </a:r>
            <a:endParaRPr lang="cs-CZ" dirty="0"/>
          </a:p>
        </p:txBody>
      </p:sp>
      <p:sp>
        <p:nvSpPr>
          <p:cNvPr id="42" name="TextovéPole 41"/>
          <p:cNvSpPr txBox="1"/>
          <p:nvPr/>
        </p:nvSpPr>
        <p:spPr>
          <a:xfrm>
            <a:off x="6498354" y="5315477"/>
            <a:ext cx="2503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Nepodařilo se zjistit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9251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0" grpId="0"/>
      <p:bldP spid="41" grpId="0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580092" y="3301551"/>
            <a:ext cx="45639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b="1" dirty="0" smtClean="0">
                <a:solidFill>
                  <a:schemeClr val="bg1"/>
                </a:solidFill>
              </a:rPr>
              <a:t>Jiří Kalina</a:t>
            </a:r>
            <a:r>
              <a:rPr lang="cs-CZ" sz="1200" dirty="0" smtClean="0">
                <a:solidFill>
                  <a:schemeClr val="bg1"/>
                </a:solidFill>
              </a:rPr>
              <a:t>/ Oddělení projektů</a:t>
            </a:r>
          </a:p>
          <a:p>
            <a:pPr>
              <a:lnSpc>
                <a:spcPct val="150000"/>
              </a:lnSpc>
            </a:pPr>
            <a:r>
              <a:rPr lang="cs-CZ" sz="1200" dirty="0" smtClean="0">
                <a:solidFill>
                  <a:schemeClr val="bg1"/>
                </a:solidFill>
              </a:rPr>
              <a:t>telefon:</a:t>
            </a:r>
            <a:r>
              <a:rPr lang="cs-CZ" sz="1200" baseline="0" dirty="0" smtClean="0">
                <a:solidFill>
                  <a:schemeClr val="bg1"/>
                </a:solidFill>
              </a:rPr>
              <a:t> +420 244 016 911</a:t>
            </a:r>
          </a:p>
          <a:p>
            <a:pPr>
              <a:lnSpc>
                <a:spcPct val="150000"/>
              </a:lnSpc>
            </a:pPr>
            <a:r>
              <a:rPr lang="cs-CZ" sz="1200" baseline="0" dirty="0" smtClean="0">
                <a:solidFill>
                  <a:schemeClr val="bg1"/>
                </a:solidFill>
              </a:rPr>
              <a:t>Email: </a:t>
            </a:r>
            <a:r>
              <a:rPr lang="cs-CZ" sz="1200" dirty="0" smtClean="0">
                <a:solidFill>
                  <a:schemeClr val="bg1"/>
                </a:solidFill>
              </a:rPr>
              <a:t>jiri.kalina</a:t>
            </a:r>
            <a:r>
              <a:rPr lang="cs-CZ" sz="1200" baseline="0" dirty="0" smtClean="0">
                <a:solidFill>
                  <a:schemeClr val="bg1"/>
                </a:solidFill>
              </a:rPr>
              <a:t>@regulus.cz</a:t>
            </a:r>
          </a:p>
          <a:p>
            <a:pPr>
              <a:lnSpc>
                <a:spcPct val="150000"/>
              </a:lnSpc>
            </a:pPr>
            <a:endParaRPr lang="cs-CZ" sz="1200" baseline="0" dirty="0" smtClean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cs-CZ" sz="1200" b="1" dirty="0" smtClean="0">
                <a:solidFill>
                  <a:schemeClr val="bg1"/>
                </a:solidFill>
              </a:rPr>
              <a:t>www.regulus.cz </a:t>
            </a:r>
          </a:p>
          <a:p>
            <a:endParaRPr lang="cs-CZ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95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Zkušenosti s dodávkami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2613726" y="691078"/>
            <a:ext cx="6465537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Solárních systémů pro BD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37" name="Obrázek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770" y="1417886"/>
            <a:ext cx="873759" cy="32422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1" y="2088889"/>
            <a:ext cx="2899728" cy="389633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409" y="2063750"/>
            <a:ext cx="2904492" cy="3921473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3137" y="2088889"/>
            <a:ext cx="2905359" cy="3896334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08795" y="3506398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n w="3175">
                  <a:solidFill>
                    <a:srgbClr val="DB011A"/>
                  </a:solidFill>
                </a:ln>
                <a:solidFill>
                  <a:schemeClr val="bg1"/>
                </a:solidFill>
              </a:rPr>
              <a:t>1 238 510 978</a:t>
            </a:r>
            <a:endParaRPr lang="cs-CZ" b="1" dirty="0">
              <a:ln w="3175">
                <a:solidFill>
                  <a:srgbClr val="DB011A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32814" y="1719557"/>
            <a:ext cx="29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Výzva č. 16 (2015/2016)</a:t>
            </a:r>
            <a:endParaRPr lang="cs-CZ" dirty="0"/>
          </a:p>
        </p:txBody>
      </p:sp>
      <p:sp>
        <p:nvSpPr>
          <p:cNvPr id="38" name="TextovéPole 37"/>
          <p:cNvSpPr txBox="1"/>
          <p:nvPr/>
        </p:nvSpPr>
        <p:spPr>
          <a:xfrm>
            <a:off x="3132542" y="1719557"/>
            <a:ext cx="29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Výzva č. 37 (2016/2018)</a:t>
            </a:r>
            <a:endParaRPr lang="cs-CZ" dirty="0"/>
          </a:p>
        </p:txBody>
      </p:sp>
      <p:sp>
        <p:nvSpPr>
          <p:cNvPr id="39" name="TextovéPole 38"/>
          <p:cNvSpPr txBox="1"/>
          <p:nvPr/>
        </p:nvSpPr>
        <p:spPr>
          <a:xfrm>
            <a:off x="6031403" y="1719557"/>
            <a:ext cx="29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Výzva č. 78 (2018/2019)</a:t>
            </a:r>
            <a:endParaRPr lang="cs-CZ" dirty="0"/>
          </a:p>
        </p:txBody>
      </p:sp>
      <p:sp>
        <p:nvSpPr>
          <p:cNvPr id="40" name="TextovéPole 39"/>
          <p:cNvSpPr txBox="1"/>
          <p:nvPr/>
        </p:nvSpPr>
        <p:spPr>
          <a:xfrm>
            <a:off x="3408523" y="3506398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n w="3175">
                  <a:solidFill>
                    <a:srgbClr val="DB011A"/>
                  </a:solidFill>
                </a:ln>
                <a:solidFill>
                  <a:schemeClr val="bg1"/>
                </a:solidFill>
              </a:rPr>
              <a:t>1 208 112 433</a:t>
            </a:r>
            <a:endParaRPr lang="cs-CZ" b="1" dirty="0">
              <a:ln w="3175">
                <a:solidFill>
                  <a:srgbClr val="DB011A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6341346" y="3483058"/>
            <a:ext cx="2349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ln w="3175">
                  <a:solidFill>
                    <a:srgbClr val="DB011A"/>
                  </a:solidFill>
                </a:ln>
                <a:solidFill>
                  <a:schemeClr val="bg1"/>
                </a:solidFill>
              </a:rPr>
              <a:t>2 870 272 363</a:t>
            </a:r>
            <a:endParaRPr lang="cs-CZ" b="1" dirty="0">
              <a:ln w="3175">
                <a:solidFill>
                  <a:srgbClr val="DB011A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2696529" y="1437590"/>
            <a:ext cx="56673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- </a:t>
            </a:r>
            <a:r>
              <a:rPr lang="cs-CZ" sz="1600" dirty="0" smtClean="0">
                <a:solidFill>
                  <a:srgbClr val="DB011A"/>
                </a:solidFill>
              </a:rPr>
              <a:t>Údaje pro všechna opatření, nikoli jen solární systémy!</a:t>
            </a:r>
            <a:endParaRPr lang="cs-CZ" sz="1600" dirty="0">
              <a:solidFill>
                <a:srgbClr val="DB011A"/>
              </a:solidFill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232814" y="6010362"/>
            <a:ext cx="4767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Zdroj: http://www.irop.mmr.cz</a:t>
            </a:r>
          </a:p>
        </p:txBody>
      </p:sp>
    </p:spTree>
    <p:extLst>
      <p:ext uri="{BB962C8B-B14F-4D97-AF65-F5344CB8AC3E}">
        <p14:creationId xmlns:p14="http://schemas.microsoft.com/office/powerpoint/2010/main" val="172049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0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70854" y="1949722"/>
            <a:ext cx="4931066" cy="40501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cs-CZ" sz="1600" dirty="0" smtClean="0"/>
              <a:t>Bytový dům: 25 </a:t>
            </a:r>
            <a:r>
              <a:rPr lang="cs-CZ" sz="1600" dirty="0" err="1" smtClean="0"/>
              <a:t>b.j</a:t>
            </a:r>
            <a:r>
              <a:rPr lang="cs-CZ" sz="1600" dirty="0" smtClean="0"/>
              <a:t>.</a:t>
            </a: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Navrhovaný počet kolektoru: 25 ks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cs-CZ" sz="1600" b="0" dirty="0" smtClean="0">
                <a:solidFill>
                  <a:schemeClr val="tx1"/>
                </a:solidFill>
                <a:latin typeface="+mn-lt"/>
              </a:rPr>
              <a:t>Orientace: jih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Sklon: 45°C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cs-CZ" sz="1600" b="0" noProof="0" dirty="0" smtClean="0">
                <a:solidFill>
                  <a:schemeClr val="tx1"/>
                </a:solidFill>
                <a:latin typeface="+mn-lt"/>
              </a:rPr>
              <a:t>Stávající cena energie: </a:t>
            </a:r>
            <a:r>
              <a:rPr lang="cs-CZ" sz="1600" b="0" noProof="0" dirty="0" smtClean="0">
                <a:solidFill>
                  <a:srgbClr val="DB011A"/>
                </a:solidFill>
                <a:latin typeface="+mn-lt"/>
              </a:rPr>
              <a:t>417 Kč/GJ </a:t>
            </a:r>
            <a:r>
              <a:rPr lang="cs-CZ" sz="1600" b="0" noProof="0" dirty="0" smtClean="0">
                <a:solidFill>
                  <a:schemeClr val="tx1"/>
                </a:solidFill>
                <a:latin typeface="+mn-lt"/>
              </a:rPr>
              <a:t>vč. DPH 15%</a:t>
            </a: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cs-CZ" sz="1600" b="0" dirty="0" smtClean="0">
              <a:solidFill>
                <a:schemeClr val="tx1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Odhadovaná cena: </a:t>
            </a: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B011A"/>
                </a:solidFill>
                <a:effectLst/>
                <a:uLnTx/>
                <a:uFillTx/>
                <a:latin typeface="+mn-lt"/>
              </a:rPr>
              <a:t>1.000.000</a:t>
            </a: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Kč </a:t>
            </a:r>
            <a:r>
              <a:rPr kumimoji="0" lang="cs-CZ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vč</a:t>
            </a:r>
            <a:r>
              <a:rPr lang="cs-CZ" sz="1600" b="0" dirty="0" smtClean="0">
                <a:solidFill>
                  <a:schemeClr val="tx1"/>
                </a:solidFill>
                <a:latin typeface="+mn-lt"/>
              </a:rPr>
              <a:t>.</a:t>
            </a: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DPH 15%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Cena obsahuje kompletní systém vč. uvedení</a:t>
            </a:r>
            <a:r>
              <a:rPr kumimoji="0" lang="cs-CZ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do provozu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cs-CZ" sz="1600" b="0" baseline="0" dirty="0" smtClean="0">
              <a:solidFill>
                <a:schemeClr val="tx1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cs-CZ" sz="1600" b="0" baseline="0" dirty="0" smtClean="0">
                <a:solidFill>
                  <a:schemeClr val="tx1"/>
                </a:solidFill>
                <a:latin typeface="+mn-lt"/>
              </a:rPr>
              <a:t>Roční úspora solárním systémem: </a:t>
            </a:r>
            <a:r>
              <a:rPr lang="cs-CZ" sz="1600" b="0" baseline="0" dirty="0" smtClean="0">
                <a:solidFill>
                  <a:srgbClr val="DB011A"/>
                </a:solidFill>
                <a:latin typeface="+mn-lt"/>
              </a:rPr>
              <a:t>37 500 kWh (135</a:t>
            </a:r>
            <a:r>
              <a:rPr lang="cs-CZ" sz="1600" b="0" dirty="0" smtClean="0">
                <a:solidFill>
                  <a:srgbClr val="DB011A"/>
                </a:solidFill>
                <a:latin typeface="+mn-lt"/>
              </a:rPr>
              <a:t> GJ)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cs-CZ" sz="1600" dirty="0" smtClean="0"/>
              <a:t>Dotace NZÚ v plné výši 7 500 Kč/</a:t>
            </a:r>
            <a:r>
              <a:rPr lang="cs-CZ" sz="1600" dirty="0" err="1" smtClean="0"/>
              <a:t>b.j</a:t>
            </a:r>
            <a:r>
              <a:rPr lang="cs-CZ" sz="1600" dirty="0" smtClean="0"/>
              <a:t>.: 187 500 Kč (18,8 %)</a:t>
            </a:r>
            <a:endParaRPr lang="cs-CZ" sz="1600" b="0" dirty="0" smtClean="0">
              <a:solidFill>
                <a:schemeClr val="tx1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624" y="1949722"/>
            <a:ext cx="4657376" cy="3412050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270854" y="1466887"/>
            <a:ext cx="5428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Příklad ekonomiky sol. systému vs. plynu</a:t>
            </a:r>
            <a:endParaRPr lang="cs-CZ" b="1" dirty="0"/>
          </a:p>
        </p:txBody>
      </p:sp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Zkušenosti s dodávkami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613726" y="691078"/>
            <a:ext cx="6465537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Solárních systémů pro BD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029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>
          <a:xfrm>
            <a:off x="270854" y="1949722"/>
            <a:ext cx="4931066" cy="4050198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cs-CZ" sz="1600" dirty="0" smtClean="0"/>
              <a:t>Bytový dům: 25 </a:t>
            </a:r>
            <a:r>
              <a:rPr lang="cs-CZ" sz="1600" dirty="0" err="1" smtClean="0"/>
              <a:t>b.j</a:t>
            </a:r>
            <a:r>
              <a:rPr lang="cs-CZ" sz="1600" dirty="0" smtClean="0"/>
              <a:t>.</a:t>
            </a: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Navrhovaný počet kolektoru: 25 ks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cs-CZ" sz="1600" b="0" dirty="0" smtClean="0">
                <a:solidFill>
                  <a:schemeClr val="tx1"/>
                </a:solidFill>
                <a:latin typeface="+mn-lt"/>
              </a:rPr>
              <a:t>Orientace: jih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Sklon: 45°C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cs-CZ" sz="1600" b="0" noProof="0" dirty="0" smtClean="0">
                <a:solidFill>
                  <a:schemeClr val="tx1"/>
                </a:solidFill>
                <a:latin typeface="+mn-lt"/>
              </a:rPr>
              <a:t>Stávající cena energie: </a:t>
            </a:r>
            <a:r>
              <a:rPr lang="cs-CZ" sz="1600" b="0" noProof="0" dirty="0" smtClean="0">
                <a:solidFill>
                  <a:srgbClr val="DB011A"/>
                </a:solidFill>
                <a:latin typeface="+mn-lt"/>
              </a:rPr>
              <a:t>750 Kč/GJ </a:t>
            </a:r>
            <a:r>
              <a:rPr lang="cs-CZ" sz="1600" b="0" noProof="0" dirty="0" smtClean="0">
                <a:solidFill>
                  <a:schemeClr val="tx1"/>
                </a:solidFill>
                <a:latin typeface="+mn-lt"/>
              </a:rPr>
              <a:t>vč. DPH 15%</a:t>
            </a: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cs-CZ" sz="1600" b="0" dirty="0" smtClean="0">
              <a:solidFill>
                <a:schemeClr val="tx1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Odhadovaná cena: </a:t>
            </a:r>
            <a:r>
              <a:rPr kumimoji="0" lang="cs-CZ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DB011A"/>
                </a:solidFill>
                <a:effectLst/>
                <a:uLnTx/>
                <a:uFillTx/>
                <a:latin typeface="+mn-lt"/>
              </a:rPr>
              <a:t>1.000.000</a:t>
            </a: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Kč </a:t>
            </a:r>
            <a:r>
              <a:rPr kumimoji="0" lang="cs-CZ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vč</a:t>
            </a:r>
            <a:r>
              <a:rPr lang="cs-CZ" sz="1600" b="0" dirty="0" smtClean="0">
                <a:solidFill>
                  <a:schemeClr val="tx1"/>
                </a:solidFill>
                <a:latin typeface="+mn-lt"/>
              </a:rPr>
              <a:t>.</a:t>
            </a: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DPH 15%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cs-CZ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Cena obsahuje kompletní systém vč. uvedení</a:t>
            </a:r>
            <a:r>
              <a:rPr kumimoji="0" lang="cs-CZ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do provozu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lang="cs-CZ" sz="1600" b="0" baseline="0" dirty="0" smtClean="0">
              <a:solidFill>
                <a:schemeClr val="tx1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cs-CZ" sz="1600" b="0" baseline="0" dirty="0" smtClean="0">
                <a:solidFill>
                  <a:schemeClr val="tx1"/>
                </a:solidFill>
                <a:latin typeface="+mn-lt"/>
              </a:rPr>
              <a:t>Roční úspora solárním systémem: </a:t>
            </a:r>
            <a:r>
              <a:rPr lang="cs-CZ" sz="1600" b="0" baseline="0" dirty="0" smtClean="0">
                <a:solidFill>
                  <a:srgbClr val="DB011A"/>
                </a:solidFill>
                <a:latin typeface="+mn-lt"/>
              </a:rPr>
              <a:t>25 000 kWh (90</a:t>
            </a:r>
            <a:r>
              <a:rPr lang="cs-CZ" sz="1600" b="0" dirty="0" smtClean="0">
                <a:solidFill>
                  <a:srgbClr val="DB011A"/>
                </a:solidFill>
                <a:latin typeface="+mn-lt"/>
              </a:rPr>
              <a:t> GJ)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lang="cs-CZ" sz="1600" dirty="0" smtClean="0"/>
              <a:t>Dotace NZÚ v plné výši 7 500 Kč/</a:t>
            </a:r>
            <a:r>
              <a:rPr lang="cs-CZ" sz="1600" dirty="0" err="1" smtClean="0"/>
              <a:t>b.j</a:t>
            </a:r>
            <a:r>
              <a:rPr lang="cs-CZ" sz="1600" dirty="0" smtClean="0"/>
              <a:t>.: 187 500 Kč (18,8 %)</a:t>
            </a:r>
            <a:endParaRPr lang="cs-CZ" sz="1600" b="0" dirty="0" smtClean="0">
              <a:solidFill>
                <a:schemeClr val="tx1"/>
              </a:solidFill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cs-CZ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70854" y="1466887"/>
            <a:ext cx="80095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Příklad ekonomiky sol. systému vs. elektřiny (nebo DPS – SZTE)</a:t>
            </a:r>
            <a:endParaRPr lang="cs-CZ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844" y="1949722"/>
            <a:ext cx="4702676" cy="3445237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425440" y="50800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Pozor: PROSTÁ NÁVRATNOST !</a:t>
            </a:r>
          </a:p>
          <a:p>
            <a:r>
              <a:rPr lang="cs-CZ" dirty="0" smtClean="0"/>
              <a:t>Otázka: Diskont? Pronájem prostor a ploch?</a:t>
            </a:r>
            <a:endParaRPr lang="cs-CZ" dirty="0"/>
          </a:p>
        </p:txBody>
      </p:sp>
      <p:sp>
        <p:nvSpPr>
          <p:cNvPr id="13" name="Nadpis 2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Zkušenosti s dodávkami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2613726" y="691078"/>
            <a:ext cx="6465537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Solárních systémů pro BD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723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8"/>
          <p:cNvSpPr txBox="1">
            <a:spLocks/>
          </p:cNvSpPr>
          <p:nvPr/>
        </p:nvSpPr>
        <p:spPr>
          <a:xfrm>
            <a:off x="4176680" y="2870650"/>
            <a:ext cx="4886040" cy="1116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j-ea"/>
                <a:cs typeface="+mj-cs"/>
              </a:rPr>
              <a:t>Praktické zkušenosti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400" b="0" noProof="0" dirty="0" smtClean="0">
                <a:solidFill>
                  <a:srgbClr val="FFFFFF"/>
                </a:solidFill>
                <a:latin typeface="Myriad Pro"/>
              </a:rPr>
              <a:t>Co dále rozhoduje</a:t>
            </a:r>
            <a:endParaRPr kumimoji="0" lang="cs-CZ" sz="2000" b="0" i="0" u="none" strike="noStrike" kern="120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69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4"/>
          <p:cNvSpPr txBox="1">
            <a:spLocks noChangeArrowheads="1"/>
          </p:cNvSpPr>
          <p:nvPr/>
        </p:nvSpPr>
        <p:spPr bwMode="auto">
          <a:xfrm>
            <a:off x="1142976" y="2357430"/>
            <a:ext cx="621506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buClr>
                <a:srgbClr val="DB011A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 Šikmá střecha</a:t>
            </a:r>
          </a:p>
          <a:p>
            <a:pPr marL="342900" indent="-342900">
              <a:buClr>
                <a:srgbClr val="DB011A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 Rovná střecha</a:t>
            </a:r>
          </a:p>
          <a:p>
            <a:pPr marL="342900" indent="-342900">
              <a:buClr>
                <a:srgbClr val="DB011A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2000" dirty="0">
                <a:solidFill>
                  <a:schemeClr val="tx1"/>
                </a:solidFill>
                <a:latin typeface="+mn-lt"/>
              </a:rPr>
              <a:t> Volná plocha</a:t>
            </a:r>
          </a:p>
        </p:txBody>
      </p:sp>
      <p:pic>
        <p:nvPicPr>
          <p:cNvPr id="4" name="Picture 10" descr="C:\Documents and Settings\kalina\Plocha\ořez_bohušovi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3870" y="3934053"/>
            <a:ext cx="3060930" cy="208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8" descr="C:\Documents and Settings\kalina\Plocha\do střech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9429" y="1792631"/>
            <a:ext cx="2992033" cy="19390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/>
          </p:nvPr>
        </p:nvGraphicFramePr>
        <p:xfrm>
          <a:off x="4357692" y="3905477"/>
          <a:ext cx="3750528" cy="2113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8" name="Fotografie" r:id="rId5" imgW="5714286" imgH="3219899" progId="">
                  <p:embed/>
                </p:oleObj>
              </mc:Choice>
              <mc:Fallback>
                <p:oleObj name="Fotografie" r:id="rId5" imgW="5714286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7692" y="3905477"/>
                        <a:ext cx="3750528" cy="2113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269536" y="1489552"/>
            <a:ext cx="4214842" cy="92869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 algn="ctr">
              <a:buNone/>
            </a:pPr>
            <a:r>
              <a:rPr lang="cs-CZ" sz="2400" dirty="0" smtClean="0"/>
              <a:t>Uchycení kolektorů</a:t>
            </a:r>
          </a:p>
        </p:txBody>
      </p:sp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Praktické zkušenosti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613727" y="691078"/>
            <a:ext cx="6077119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Co dále rozhoduje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534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435996" y="1464653"/>
            <a:ext cx="36650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bg2"/>
              </a:buClr>
              <a:buSzPct val="65000"/>
              <a:buFont typeface="Wingdings" pitchFamily="2" charset="2"/>
              <a:buNone/>
              <a:defRPr/>
            </a:pPr>
            <a:r>
              <a:rPr lang="cs-CZ" sz="2000" kern="0" dirty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Rovná střecha (volná plocha)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9789" y="1864763"/>
            <a:ext cx="5579474" cy="388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Object 2"/>
          <p:cNvGraphicFramePr>
            <a:graphicFrameLocks noChangeAspect="1"/>
          </p:cNvGraphicFramePr>
          <p:nvPr>
            <p:extLst/>
          </p:nvPr>
        </p:nvGraphicFramePr>
        <p:xfrm>
          <a:off x="798299" y="3077123"/>
          <a:ext cx="3888350" cy="2903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Fotografie" r:id="rId4" imgW="5714286" imgH="4266667" progId="">
                  <p:embed/>
                </p:oleObj>
              </mc:Choice>
              <mc:Fallback>
                <p:oleObj name="Fotografie" r:id="rId4" imgW="5714286" imgH="426666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299" y="3077123"/>
                        <a:ext cx="3888350" cy="29035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Nadpis 2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Zkušenosti s dodávkami</a:t>
            </a:r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613726" y="691078"/>
            <a:ext cx="6465537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Solárních systémů pro BD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32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500063" y="1400402"/>
            <a:ext cx="7358063" cy="810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25392" anchor="ctr">
            <a:spAutoFit/>
          </a:bodyPr>
          <a:lstStyle/>
          <a:p>
            <a:pPr>
              <a:buNone/>
            </a:pPr>
            <a:r>
              <a:rPr lang="cs-CZ" sz="2000" dirty="0">
                <a:solidFill>
                  <a:schemeClr val="tx1"/>
                </a:solidFill>
                <a:cs typeface="Arial" charset="0"/>
              </a:rPr>
              <a:t>Investiční náklady na roznášecí konstrukci:</a:t>
            </a:r>
          </a:p>
          <a:p>
            <a:pPr eaLnBrk="0" hangingPunct="0">
              <a:buNone/>
            </a:pPr>
            <a:endParaRPr lang="cs-CZ" sz="2800" dirty="0">
              <a:solidFill>
                <a:schemeClr val="tx1"/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/>
          </p:nvPr>
        </p:nvGraphicFramePr>
        <p:xfrm>
          <a:off x="1365658" y="2210872"/>
          <a:ext cx="6729836" cy="1194667"/>
        </p:xfrm>
        <a:graphic>
          <a:graphicData uri="http://schemas.openxmlformats.org/drawingml/2006/table">
            <a:tbl>
              <a:tblPr/>
              <a:tblGrid>
                <a:gridCol w="1713049"/>
                <a:gridCol w="1782538"/>
                <a:gridCol w="1649603"/>
                <a:gridCol w="1584646"/>
              </a:tblGrid>
              <a:tr h="59733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Che" pitchFamily="49" charset="-127"/>
                          <a:cs typeface="Times New Roman" pitchFamily="18" charset="0"/>
                        </a:rPr>
                        <a:t>Objekt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BatangChe" pitchFamily="49" charset="-127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Che" pitchFamily="49" charset="-127"/>
                          <a:cs typeface="Times New Roman" pitchFamily="18" charset="0"/>
                        </a:rPr>
                        <a:t>Pozinkovaná ocel 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BatangChe" pitchFamily="49" charset="-127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Che" pitchFamily="49" charset="-127"/>
                          <a:cs typeface="Times New Roman" pitchFamily="18" charset="0"/>
                        </a:rPr>
                        <a:t>Hliníková slitina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BatangChe" pitchFamily="49" charset="-127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Che" pitchFamily="49" charset="-127"/>
                          <a:cs typeface="Times New Roman" pitchFamily="18" charset="0"/>
                        </a:rPr>
                        <a:t>Nerezová ocel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BatangChe" pitchFamily="49" charset="-127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6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BatangChe" pitchFamily="49" charset="-127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Che" pitchFamily="49" charset="-127"/>
                          <a:cs typeface="Times New Roman" pitchFamily="18" charset="0"/>
                        </a:rPr>
                        <a:t>[ Kč ]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BatangChe" pitchFamily="49" charset="-127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Che" pitchFamily="49" charset="-127"/>
                          <a:cs typeface="Times New Roman" pitchFamily="18" charset="0"/>
                        </a:rPr>
                        <a:t>[ Kč ]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BatangChe" pitchFamily="49" charset="-127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Che" pitchFamily="49" charset="-127"/>
                          <a:cs typeface="Times New Roman" pitchFamily="18" charset="0"/>
                        </a:rPr>
                        <a:t>[ Kč ]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BatangChe" pitchFamily="49" charset="-127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866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Che" pitchFamily="49" charset="-127"/>
                          <a:cs typeface="Times New Roman" pitchFamily="18" charset="0"/>
                        </a:rPr>
                        <a:t>36 kolektorů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Che" pitchFamily="49" charset="-127"/>
                          <a:cs typeface="Times New Roman" pitchFamily="18" charset="0"/>
                        </a:rPr>
                        <a:t>300.000,-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Che" pitchFamily="49" charset="-127"/>
                          <a:cs typeface="Times New Roman" pitchFamily="18" charset="0"/>
                        </a:rPr>
                        <a:t>430.000,-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BatangChe" pitchFamily="49" charset="-127"/>
                          <a:cs typeface="Times New Roman" pitchFamily="18" charset="0"/>
                        </a:rPr>
                        <a:t>770.000,-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500063" y="3882729"/>
            <a:ext cx="7358062" cy="656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25392" anchor="ctr">
            <a:spAutoFit/>
          </a:bodyPr>
          <a:lstStyle/>
          <a:p>
            <a:pPr>
              <a:buNone/>
            </a:pPr>
            <a:r>
              <a:rPr lang="cs-CZ" sz="2000" dirty="0">
                <a:solidFill>
                  <a:schemeClr val="tx1"/>
                </a:solidFill>
                <a:cs typeface="Arial" charset="0"/>
              </a:rPr>
              <a:t>Podíl investičních nákladů roznášecí konstrukce na celkové investici:</a:t>
            </a:r>
          </a:p>
          <a:p>
            <a:pPr eaLnBrk="0" hangingPunct="0"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/>
          </p:nvPr>
        </p:nvGraphicFramePr>
        <p:xfrm>
          <a:off x="1294220" y="4639747"/>
          <a:ext cx="6797816" cy="1183304"/>
        </p:xfrm>
        <a:graphic>
          <a:graphicData uri="http://schemas.openxmlformats.org/drawingml/2006/table">
            <a:tbl>
              <a:tblPr/>
              <a:tblGrid>
                <a:gridCol w="1731177"/>
                <a:gridCol w="1799156"/>
                <a:gridCol w="1667731"/>
                <a:gridCol w="1599752"/>
              </a:tblGrid>
              <a:tr h="47786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Objekt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Pozinkovaná ocel 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Hliníková slitina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Nerezová ocel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[ % ]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[ % ]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[ % ]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3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36 kolektorů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44450" marR="44450" marT="0" marB="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" name="Nadpis 2"/>
          <p:cNvSpPr>
            <a:spLocks noGrp="1"/>
          </p:cNvSpPr>
          <p:nvPr>
            <p:ph type="title"/>
          </p:nvPr>
        </p:nvSpPr>
        <p:spPr>
          <a:xfrm>
            <a:off x="2613727" y="1"/>
            <a:ext cx="6077119" cy="793018"/>
          </a:xfrm>
        </p:spPr>
        <p:txBody>
          <a:bodyPr/>
          <a:lstStyle/>
          <a:p>
            <a:r>
              <a:rPr lang="cs-CZ" dirty="0" smtClean="0"/>
              <a:t>Zkušenosti s dodávkami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2613726" y="691078"/>
            <a:ext cx="6465537" cy="40011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Solárních systémů pro BD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66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gulus">
  <a:themeElements>
    <a:clrScheme name="Regulus">
      <a:dk1>
        <a:srgbClr val="000000"/>
      </a:dk1>
      <a:lt1>
        <a:srgbClr val="FFFFFF"/>
      </a:lt1>
      <a:dk2>
        <a:srgbClr val="BF0000"/>
      </a:dk2>
      <a:lt2>
        <a:srgbClr val="FFFFFF"/>
      </a:lt2>
      <a:accent1>
        <a:srgbClr val="FFFFFF"/>
      </a:accent1>
      <a:accent2>
        <a:srgbClr val="FFCCCC"/>
      </a:accent2>
      <a:accent3>
        <a:srgbClr val="FE9999"/>
      </a:accent3>
      <a:accent4>
        <a:srgbClr val="FF6566"/>
      </a:accent4>
      <a:accent5>
        <a:srgbClr val="BF0000"/>
      </a:accent5>
      <a:accent6>
        <a:srgbClr val="7F0000"/>
      </a:accent6>
      <a:hlink>
        <a:srgbClr val="BF0000"/>
      </a:hlink>
      <a:folHlink>
        <a:srgbClr val="BF0000"/>
      </a:folHlink>
    </a:clrScheme>
    <a:fontScheme name="Regulus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gulus.potx" id="{6E871568-DB55-4F55-BCB2-13EC4DE5DA1E}" vid="{762874A8-2C3B-445C-9B2D-F3CFA35D4E1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Regulus</Template>
  <TotalTime>3351</TotalTime>
  <Words>664</Words>
  <Application>Microsoft Office PowerPoint</Application>
  <PresentationFormat>Předvádění na obrazovce (4:3)</PresentationFormat>
  <Paragraphs>143</Paragraphs>
  <Slides>20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2" baseType="lpstr">
      <vt:lpstr>Regulus</vt:lpstr>
      <vt:lpstr>Fotografie</vt:lpstr>
      <vt:lpstr>Zkušenosti s dodávkami solárních systémů pro BD</vt:lpstr>
      <vt:lpstr>Zkušenosti s dodávkami</vt:lpstr>
      <vt:lpstr>Zkušenosti s dodávkami</vt:lpstr>
      <vt:lpstr>Zkušenosti s dodávkami</vt:lpstr>
      <vt:lpstr>Zkušenosti s dodávkami</vt:lpstr>
      <vt:lpstr>Prezentace aplikace PowerPoint</vt:lpstr>
      <vt:lpstr>Praktické zkušenosti</vt:lpstr>
      <vt:lpstr>Zkušenosti s dodávkami</vt:lpstr>
      <vt:lpstr>Zkušenosti s dodávkami</vt:lpstr>
      <vt:lpstr>Zkušenosti s dodávkami</vt:lpstr>
      <vt:lpstr>Zkušenosti s dodávkami</vt:lpstr>
      <vt:lpstr>Zkušenosti s dodávkami</vt:lpstr>
      <vt:lpstr>Zkušenosti s dodávkami</vt:lpstr>
      <vt:lpstr>Zkušenosti s dodávkami</vt:lpstr>
      <vt:lpstr>Prezentace aplikace PowerPoint</vt:lpstr>
      <vt:lpstr>Příprava teplé vody a přitápění</vt:lpstr>
      <vt:lpstr>Příprava teplé vody a přitápění</vt:lpstr>
      <vt:lpstr>Příprava teplé vody a přitápění</vt:lpstr>
      <vt:lpstr>Závěr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Nadpis prezentace třeba i více řádky</dc:title>
  <dc:creator>Jiří Kalina</dc:creator>
  <cp:lastModifiedBy>Renata</cp:lastModifiedBy>
  <cp:revision>217</cp:revision>
  <cp:lastPrinted>2016-04-05T11:45:59Z</cp:lastPrinted>
  <dcterms:created xsi:type="dcterms:W3CDTF">2015-03-06T10:59:58Z</dcterms:created>
  <dcterms:modified xsi:type="dcterms:W3CDTF">2018-11-09T15:59:00Z</dcterms:modified>
</cp:coreProperties>
</file>